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</p:sldMasterIdLst>
  <p:notesMasterIdLst>
    <p:notesMasterId r:id="rId26"/>
  </p:notesMasterIdLst>
  <p:sldIdLst>
    <p:sldId id="291" r:id="rId2"/>
    <p:sldId id="599" r:id="rId3"/>
    <p:sldId id="600" r:id="rId4"/>
    <p:sldId id="604" r:id="rId5"/>
    <p:sldId id="709" r:id="rId6"/>
    <p:sldId id="608" r:id="rId7"/>
    <p:sldId id="724" r:id="rId8"/>
    <p:sldId id="725" r:id="rId9"/>
    <p:sldId id="726" r:id="rId10"/>
    <p:sldId id="727" r:id="rId11"/>
    <p:sldId id="752" r:id="rId12"/>
    <p:sldId id="754" r:id="rId13"/>
    <p:sldId id="753" r:id="rId14"/>
    <p:sldId id="755" r:id="rId15"/>
    <p:sldId id="756" r:id="rId16"/>
    <p:sldId id="757" r:id="rId17"/>
    <p:sldId id="737" r:id="rId18"/>
    <p:sldId id="712" r:id="rId19"/>
    <p:sldId id="758" r:id="rId20"/>
    <p:sldId id="411" r:id="rId21"/>
    <p:sldId id="354" r:id="rId22"/>
    <p:sldId id="747" r:id="rId23"/>
    <p:sldId id="749" r:id="rId24"/>
    <p:sldId id="37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4D842"/>
    <a:srgbClr val="ACAF24"/>
    <a:srgbClr val="E7EEF2"/>
    <a:srgbClr val="B9BC47"/>
    <a:srgbClr val="000000"/>
    <a:srgbClr val="FFDD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tijl, lich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78255" autoAdjust="0"/>
  </p:normalViewPr>
  <p:slideViewPr>
    <p:cSldViewPr snapToGrid="0" snapToObjects="1">
      <p:cViewPr varScale="1">
        <p:scale>
          <a:sx n="75" d="100"/>
          <a:sy n="75" d="100"/>
        </p:scale>
        <p:origin x="152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460D0-F436-1644-B6B7-7350D6F755D8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85C98-7CC0-274E-9272-D0E78C366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73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85C98-7CC0-274E-9272-D0E78C366B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13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85C98-7CC0-274E-9272-D0E78C366B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19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Arthur Kroeber of </a:t>
            </a:r>
            <a:r>
              <a:rPr lang="en-US" dirty="0" err="1"/>
              <a:t>Dragonomics</a:t>
            </a:r>
            <a:endParaRPr lang="en-US" dirty="0"/>
          </a:p>
          <a:p>
            <a:endParaRPr lang="en-US" dirty="0"/>
          </a:p>
          <a:p>
            <a:r>
              <a:rPr lang="en-US" dirty="0"/>
              <a:t>Resources used for public investment cannot be allocated elsewhere. This </a:t>
            </a:r>
            <a:r>
              <a:rPr lang="en-US" dirty="0" err="1"/>
              <a:t>supresses</a:t>
            </a:r>
            <a:r>
              <a:rPr lang="en-US" dirty="0"/>
              <a:t> consumption of households.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85C98-7CC0-274E-9272-D0E78C366B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46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Export + industrial manufacturing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85C98-7CC0-274E-9272-D0E78C366B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53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85C98-7CC0-274E-9272-D0E78C366B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36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quantum, fusion, brain-computer interface, drones and flying cars, and AI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China is aiming to develop “strategic emerging industries” (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战略性新兴产业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 as robotics and smart EVs as well as “future industries” (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未来产业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 as quantum, fusion, brain-computer interfaces, 6G, and embodied AI.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85C98-7CC0-274E-9272-D0E78C366B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30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Nadruk</a:t>
            </a:r>
            <a:r>
              <a:rPr lang="en-US" dirty="0"/>
              <a:t> op </a:t>
            </a:r>
            <a:r>
              <a:rPr lang="en-US" dirty="0" err="1"/>
              <a:t>autonome</a:t>
            </a:r>
            <a:r>
              <a:rPr lang="en-US" dirty="0"/>
              <a:t> </a:t>
            </a:r>
            <a:r>
              <a:rPr lang="en-US" dirty="0" err="1"/>
              <a:t>innovatie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85C98-7CC0-274E-9272-D0E78C366B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01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Nadruk</a:t>
            </a:r>
            <a:r>
              <a:rPr lang="en-US" dirty="0"/>
              <a:t> op chokepoints </a:t>
            </a:r>
            <a:r>
              <a:rPr lang="en-US" dirty="0" err="1"/>
              <a:t>vermijden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85C98-7CC0-274E-9272-D0E78C366B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28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Slide Image Placeholder 1">
            <a:extLst>
              <a:ext uri="{FF2B5EF4-FFF2-40B4-BE49-F238E27FC236}">
                <a16:creationId xmlns:a16="http://schemas.microsoft.com/office/drawing/2014/main" id="{D0393D0C-16EA-0C4D-884A-2245A43BC0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4146" name="Notes Placeholder 2">
            <a:extLst>
              <a:ext uri="{FF2B5EF4-FFF2-40B4-BE49-F238E27FC236}">
                <a16:creationId xmlns:a16="http://schemas.microsoft.com/office/drawing/2014/main" id="{F192D14F-275F-C64C-80E3-34A30EBD82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en-US" dirty="0">
              <a:ea typeface="ＭＳ Ｐゴシック" panose="020B0600070205080204" pitchFamily="34" charset="-128"/>
            </a:endParaRPr>
          </a:p>
          <a:p>
            <a:r>
              <a:rPr lang="nl-BE" altLang="en-US" b="1" dirty="0">
                <a:ea typeface="ＭＳ Ｐゴシック" panose="020B0600070205080204" pitchFamily="34" charset="-128"/>
              </a:rPr>
              <a:t>JZM: entrepreneurs</a:t>
            </a:r>
          </a:p>
          <a:p>
            <a:r>
              <a:rPr lang="nl-BE" altLang="en-US" b="1" dirty="0">
                <a:ea typeface="ＭＳ Ｐゴシック" panose="020B0600070205080204" pitchFamily="34" charset="-128"/>
              </a:rPr>
              <a:t>HJT/WJB: herverdeling</a:t>
            </a:r>
          </a:p>
          <a:p>
            <a:r>
              <a:rPr lang="nl-BE" altLang="en-US" b="1" dirty="0">
                <a:ea typeface="ＭＳ Ｐゴシック" panose="020B0600070205080204" pitchFamily="34" charset="-128"/>
              </a:rPr>
              <a:t>XJP: middenklasse</a:t>
            </a:r>
          </a:p>
          <a:p>
            <a:endParaRPr lang="nl-BE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134147" name="Slide Number Placeholder 3">
            <a:extLst>
              <a:ext uri="{FF2B5EF4-FFF2-40B4-BE49-F238E27FC236}">
                <a16:creationId xmlns:a16="http://schemas.microsoft.com/office/drawing/2014/main" id="{FAB83764-D210-0B43-A4E0-F639681D42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57C2107-7B59-374C-9F43-0C177613BC27}" type="slidenum">
              <a:rPr lang="nl-BE" altLang="en-US" sz="1200">
                <a:latin typeface="Calibri" panose="020F0502020204030204" pitchFamily="34" charset="0"/>
              </a:rPr>
              <a:pPr/>
              <a:t>21</a:t>
            </a:fld>
            <a:endParaRPr lang="nl-BE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255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10" name="Rechthoek 9"/>
          <p:cNvSpPr/>
          <p:nvPr userDrawn="1"/>
        </p:nvSpPr>
        <p:spPr>
          <a:xfrm>
            <a:off x="0" y="648000"/>
            <a:ext cx="12193200" cy="621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7998"/>
            <a:ext cx="12193200" cy="445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5999" y="1080000"/>
            <a:ext cx="6096524" cy="4024798"/>
          </a:xfrm>
        </p:spPr>
        <p:txBody>
          <a:bodyPr anchor="ctr" anchorCtr="0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75999" y="5392801"/>
            <a:ext cx="6096524" cy="730188"/>
          </a:xfr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248525" y="1654175"/>
            <a:ext cx="4368673" cy="44688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3823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4203">
          <p15:clr>
            <a:srgbClr val="FBAE40"/>
          </p15:clr>
        </p15:guide>
        <p15:guide id="3" orient="horz" pos="397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487C-2610-4652-9453-D0C926C8A20D}" type="datetime1">
              <a:rPr lang="nl-BE" smtClean="0"/>
              <a:t>23/04/2026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BCECC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523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32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096524" cy="2386800"/>
          </a:xfrm>
        </p:spPr>
        <p:txBody>
          <a:bodyPr anchor="b"/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096264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CAA6-155A-409D-80D2-97D4C2F35A39}" type="datetime1">
              <a:rPr lang="nl-BE" smtClean="0"/>
              <a:t>23/04/2026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BCECC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248525" y="584201"/>
            <a:ext cx="4368673" cy="237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7248262" y="3248513"/>
            <a:ext cx="4368673" cy="237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1430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43">
          <p15:clr>
            <a:srgbClr val="FBAE40"/>
          </p15:clr>
        </p15:guide>
        <p15:guide id="2" pos="420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096264" cy="23868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096264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93F4-B3AB-4AAC-81D9-132DB9FDF95C}" type="datetime1">
              <a:rPr lang="nl-BE" smtClean="0"/>
              <a:t>23/04/2026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BCECC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248525" y="584201"/>
            <a:ext cx="4368673" cy="50403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6670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43">
          <p15:clr>
            <a:srgbClr val="FBAE40"/>
          </p15:clr>
        </p15:guide>
        <p15:guide id="2" pos="4203">
          <p15:clr>
            <a:srgbClr val="FBAE40"/>
          </p15:clr>
        </p15:guide>
        <p15:guide id="3" orient="horz" pos="36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23900-6A89-4A77-BBBD-402A3512ABAB}" type="datetime1">
              <a:rPr lang="nl-BE" smtClean="0"/>
              <a:t>23/04/2026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BCECC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9" name="Tijdelijke aanduiding voor tekst 2"/>
          <p:cNvSpPr>
            <a:spLocks noGrp="1"/>
          </p:cNvSpPr>
          <p:nvPr>
            <p:ph idx="1"/>
          </p:nvPr>
        </p:nvSpPr>
        <p:spPr>
          <a:xfrm>
            <a:off x="576000" y="1656000"/>
            <a:ext cx="5400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6217200" y="1656000"/>
            <a:ext cx="5400000" cy="446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3979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5421575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76000" y="2276271"/>
            <a:ext cx="5421575" cy="38376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56000"/>
            <a:ext cx="5445000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276271"/>
            <a:ext cx="5445000" cy="38376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AA64-B458-46F5-A0E5-1EB33DBABCDC}" type="datetime1">
              <a:rPr lang="nl-BE" smtClean="0"/>
              <a:t>23/04/2026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BCECC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25559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E246-9E77-4856-92C1-9F965B62D9FB}" type="datetime1">
              <a:rPr lang="nl-BE" smtClean="0"/>
              <a:t>23/04/2026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BCECC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8305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F40B-50D2-4EDE-99D8-8E572418EBDD}" type="datetime1">
              <a:rPr lang="nl-BE" smtClean="0"/>
              <a:t>23/04/2026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BCECC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0055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Fin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12193200" cy="6209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9120" y="510988"/>
            <a:ext cx="11039793" cy="5184424"/>
          </a:xfrm>
        </p:spPr>
        <p:txBody>
          <a:bodyPr anchor="ctr" anchorCtr="0">
            <a:no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3253-F0B8-419F-AECB-5DB20FC4DCAD}" type="datetime1">
              <a:rPr lang="nl-BE" smtClean="0"/>
              <a:t>23/04/2026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BCECC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0434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00" y="6353999"/>
            <a:ext cx="1008305" cy="36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207036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C3414724-F0DF-45D8-A013-05CCA7888AC5}" type="datetime1">
              <a:rPr lang="nl-BE" smtClean="0"/>
              <a:t>23/04/2026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/>
              <a:t>BCECC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928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chemeClr val="tx2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2">
          <p15:clr>
            <a:srgbClr val="F26B43"/>
          </p15:clr>
        </p15:guide>
        <p15:guide id="2" pos="7319">
          <p15:clr>
            <a:srgbClr val="F26B43"/>
          </p15:clr>
        </p15:guide>
        <p15:guide id="3" orient="horz" pos="3857">
          <p15:clr>
            <a:srgbClr val="F26B43"/>
          </p15:clr>
        </p15:guide>
        <p15:guide id="4" pos="36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2013/07/19/opinion/krugman-hitting-chihttps:/www.nytimes.com/2013/07/19/opinion/krugman-hitting-chinas-wall.htmlnas-wall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st.gov.cn/xxgk/xinxifenlei/fdzdgknr/gjkjgh/200811/t20081129_65774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75999" y="1080000"/>
            <a:ext cx="5678045" cy="3835954"/>
          </a:xfrm>
        </p:spPr>
        <p:txBody>
          <a:bodyPr>
            <a:normAutofit fontScale="90000"/>
          </a:bodyPr>
          <a:lstStyle/>
          <a:p>
            <a:br>
              <a:rPr lang="de-DE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rbel" panose="020B0503020204020204" pitchFamily="34" charset="0"/>
              </a:rPr>
            </a:br>
            <a:br>
              <a:rPr lang="de-DE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rbel" panose="020B0503020204020204" pitchFamily="34" charset="0"/>
              </a:rPr>
            </a:br>
            <a:br>
              <a:rPr lang="de-DE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rbel" panose="020B0503020204020204" pitchFamily="34" charset="0"/>
              </a:rPr>
            </a:br>
            <a:br>
              <a:rPr lang="de-DE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rbel" panose="020B0503020204020204" pitchFamily="34" charset="0"/>
              </a:rPr>
            </a:br>
            <a:br>
              <a:rPr lang="de-DE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rbel" panose="020B0503020204020204" pitchFamily="34" charset="0"/>
              </a:rPr>
            </a:br>
            <a:br>
              <a:rPr lang="de-DE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rbel" panose="020B0503020204020204" pitchFamily="34" charset="0"/>
              </a:rPr>
            </a:br>
            <a:r>
              <a:rPr lang="de-DE" sz="4400" b="1" dirty="0" err="1">
                <a:latin typeface="Corbel" panose="020B0503020204020204" pitchFamily="34" charset="0"/>
              </a:rPr>
              <a:t>China‘s</a:t>
            </a:r>
            <a:r>
              <a:rPr lang="de-DE" sz="4400" b="1" dirty="0">
                <a:latin typeface="Corbel" panose="020B0503020204020204" pitchFamily="34" charset="0"/>
              </a:rPr>
              <a:t> 15th 5-year plan:</a:t>
            </a:r>
            <a:br>
              <a:rPr lang="de-DE" sz="4900" dirty="0">
                <a:latin typeface="Corbel" panose="020B0503020204020204" pitchFamily="34" charset="0"/>
              </a:rPr>
            </a:br>
            <a:r>
              <a:rPr lang="de-DE" sz="3600" i="1" dirty="0">
                <a:latin typeface="Corbel" panose="020B0503020204020204" pitchFamily="34" charset="0"/>
              </a:rPr>
              <a:t>A </a:t>
            </a:r>
            <a:r>
              <a:rPr lang="de-DE" sz="3600" i="1" dirty="0" err="1">
                <a:latin typeface="Corbel" panose="020B0503020204020204" pitchFamily="34" charset="0"/>
              </a:rPr>
              <a:t>Belgian</a:t>
            </a:r>
            <a:r>
              <a:rPr lang="de-DE" sz="3600" i="1" dirty="0">
                <a:latin typeface="Corbel" panose="020B0503020204020204" pitchFamily="34" charset="0"/>
              </a:rPr>
              <a:t> </a:t>
            </a:r>
            <a:r>
              <a:rPr lang="de-DE" sz="3600" i="1" dirty="0" err="1">
                <a:latin typeface="Corbel" panose="020B0503020204020204" pitchFamily="34" charset="0"/>
              </a:rPr>
              <a:t>sectoral</a:t>
            </a:r>
            <a:r>
              <a:rPr lang="de-DE" sz="3600" i="1" dirty="0">
                <a:latin typeface="Corbel" panose="020B0503020204020204" pitchFamily="34" charset="0"/>
              </a:rPr>
              <a:t> </a:t>
            </a:r>
            <a:r>
              <a:rPr lang="de-DE" sz="3600" i="1" dirty="0" err="1">
                <a:latin typeface="Corbel" panose="020B0503020204020204" pitchFamily="34" charset="0"/>
              </a:rPr>
              <a:t>reading</a:t>
            </a:r>
            <a:endParaRPr lang="it-IT" i="1" dirty="0">
              <a:latin typeface="Corbel" panose="020B050302020402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it-IT" sz="2000" b="1" dirty="0">
                <a:latin typeface="Corbel" panose="020B0503020204020204" pitchFamily="34" charset="0"/>
              </a:rPr>
              <a:t>Date: April 23, 2026</a:t>
            </a:r>
          </a:p>
          <a:p>
            <a:r>
              <a:rPr lang="it-IT" sz="2000" b="1" dirty="0">
                <a:latin typeface="Corbel" panose="020B0503020204020204" pitchFamily="34" charset="0"/>
              </a:rPr>
              <a:t>Speaker: Dorien Emmers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F08B5E0D-35B7-50F1-88BC-9FF3113ADF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5" r="3112"/>
          <a:stretch>
            <a:fillRect/>
          </a:stretch>
        </p:blipFill>
        <p:spPr bwMode="auto">
          <a:xfrm>
            <a:off x="6587856" y="1798110"/>
            <a:ext cx="5214677" cy="3053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854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A1603AB-17D3-8BAD-B9B9-AF57204FEC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9929" y="1275957"/>
            <a:ext cx="5583917" cy="4230240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3E0599-EA47-AC3F-F8F3-F5438ED0E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BCECC</a:t>
            </a:r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256A6-44BF-2EED-FEB0-7D9C4BFF0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10</a:t>
            </a:fld>
            <a:endParaRPr lang="nl-N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8A65E42-4647-16BB-28C5-8252825DC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policy: From central to local</a:t>
            </a:r>
            <a:endParaRPr lang="nl-BE" dirty="0"/>
          </a:p>
        </p:txBody>
      </p:sp>
      <p:sp>
        <p:nvSpPr>
          <p:cNvPr id="8" name="Tijdelijke aanduiding voor inhoud 1">
            <a:extLst>
              <a:ext uri="{FF2B5EF4-FFF2-40B4-BE49-F238E27FC236}">
                <a16:creationId xmlns:a16="http://schemas.microsoft.com/office/drawing/2014/main" id="{4D2AFEFD-B921-C63A-AA94-DA1206F55044}"/>
              </a:ext>
            </a:extLst>
          </p:cNvPr>
          <p:cNvSpPr txBox="1">
            <a:spLocks/>
          </p:cNvSpPr>
          <p:nvPr/>
        </p:nvSpPr>
        <p:spPr>
          <a:xfrm>
            <a:off x="6835478" y="1792224"/>
            <a:ext cx="4993200" cy="3647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è"/>
            </a:pPr>
            <a:r>
              <a:rPr lang="en-US" dirty="0">
                <a:latin typeface="Corbel" panose="020B0503020204020204" pitchFamily="34" charset="0"/>
                <a:sym typeface="Wingdings" panose="05000000000000000000" pitchFamily="2" charset="2"/>
              </a:rPr>
              <a:t>Centralized agenda setting</a:t>
            </a:r>
          </a:p>
          <a:p>
            <a:pPr>
              <a:buFont typeface="Wingdings" panose="05000000000000000000" pitchFamily="2" charset="2"/>
              <a:buChar char="è"/>
            </a:pPr>
            <a:endParaRPr lang="en-US" dirty="0">
              <a:latin typeface="Corbel" panose="020B0503020204020204" pitchFamily="34" charset="0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è"/>
            </a:pPr>
            <a:r>
              <a:rPr lang="en-US" dirty="0">
                <a:latin typeface="Corbel" panose="020B0503020204020204" pitchFamily="34" charset="0"/>
                <a:sym typeface="Wingdings" panose="05000000000000000000" pitchFamily="2" charset="2"/>
              </a:rPr>
              <a:t>More decentralized implementation</a:t>
            </a:r>
            <a:endParaRPr lang="nl-BE" dirty="0">
              <a:latin typeface="Corbel" panose="020B050302020402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907C25-CE21-7628-6F35-AA543EB58AAD}"/>
              </a:ext>
            </a:extLst>
          </p:cNvPr>
          <p:cNvSpPr txBox="1"/>
          <p:nvPr/>
        </p:nvSpPr>
        <p:spPr>
          <a:xfrm>
            <a:off x="576000" y="5582043"/>
            <a:ext cx="10888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Source</a:t>
            </a:r>
            <a:r>
              <a:rPr lang="en-US" dirty="0"/>
              <a:t>: </a:t>
            </a:r>
            <a:r>
              <a:rPr lang="en-GB" dirty="0"/>
              <a:t>Chen, L., &amp; Naughton, B. (2016). An institutionalized policy-making mechanism: China’s return to techno-industrial policy. </a:t>
            </a:r>
            <a:r>
              <a:rPr lang="en-GB" i="1" dirty="0"/>
              <a:t>Research Policy</a:t>
            </a:r>
            <a:r>
              <a:rPr lang="en-GB" dirty="0"/>
              <a:t>, </a:t>
            </a:r>
            <a:r>
              <a:rPr lang="en-GB" i="1" dirty="0"/>
              <a:t>45</a:t>
            </a:r>
            <a:r>
              <a:rPr lang="en-GB" dirty="0"/>
              <a:t>(10), 2138-2152.</a:t>
            </a:r>
          </a:p>
        </p:txBody>
      </p:sp>
    </p:spTree>
    <p:extLst>
      <p:ext uri="{BB962C8B-B14F-4D97-AF65-F5344CB8AC3E}">
        <p14:creationId xmlns:p14="http://schemas.microsoft.com/office/powerpoint/2010/main" val="777221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diagram of a product&#10;&#10;AI-generated content may be incorrect.">
            <a:extLst>
              <a:ext uri="{FF2B5EF4-FFF2-40B4-BE49-F238E27FC236}">
                <a16:creationId xmlns:a16="http://schemas.microsoft.com/office/drawing/2014/main" id="{FE9F95A2-805E-EAA6-448B-4D644DFBF5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66" y="1394841"/>
            <a:ext cx="11041200" cy="4524438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1851D7-323F-3676-D46B-22DF90B07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BCECC</a:t>
            </a:r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41125C-1ECF-7D27-562C-EF986268F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11</a:t>
            </a:fld>
            <a:endParaRPr lang="nl-N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EF29C1F-8887-0BAD-565C-E95145654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Since 2023: “New Quality Productive Forces”</a:t>
            </a:r>
            <a:endParaRPr lang="en-GB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E98418-A4D2-2386-7B8A-4DFA1668290D}"/>
              </a:ext>
            </a:extLst>
          </p:cNvPr>
          <p:cNvSpPr txBox="1"/>
          <p:nvPr/>
        </p:nvSpPr>
        <p:spPr>
          <a:xfrm>
            <a:off x="660400" y="5858933"/>
            <a:ext cx="6189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Source</a:t>
            </a:r>
            <a:r>
              <a:rPr lang="en-US" dirty="0"/>
              <a:t>: Cambridge Industrial Innovation Policy (CIIP).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363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40094A-4DA2-B1B6-FC37-0B22E521A6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1232543"/>
            <a:ext cx="8481067" cy="445720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E455AE-9E21-60F5-8147-B78D199C8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BCECC</a:t>
            </a:r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866B8C-043C-579A-B2D3-1BCEEF05B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12</a:t>
            </a:fld>
            <a:endParaRPr lang="nl-N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1DAD060-DCDE-6C49-3884-D5466764F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</a:t>
            </a:r>
            <a:r>
              <a:rPr lang="en-US" baseline="30000" dirty="0"/>
              <a:t>th</a:t>
            </a:r>
            <a:r>
              <a:rPr lang="en-US" dirty="0"/>
              <a:t> 5-year plan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889C08-FC8E-458C-E8B0-69C2A2F51F2B}"/>
              </a:ext>
            </a:extLst>
          </p:cNvPr>
          <p:cNvSpPr txBox="1"/>
          <p:nvPr/>
        </p:nvSpPr>
        <p:spPr>
          <a:xfrm>
            <a:off x="900000" y="5765207"/>
            <a:ext cx="9967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Source</a:t>
            </a:r>
            <a:r>
              <a:rPr lang="en-US" dirty="0"/>
              <a:t>: </a:t>
            </a:r>
            <a:r>
              <a:rPr lang="en-GB" dirty="0"/>
              <a:t>Kyle Chan’s </a:t>
            </a:r>
            <a:r>
              <a:rPr lang="en-GB" i="1" dirty="0"/>
              <a:t>High Capacity </a:t>
            </a:r>
            <a:r>
              <a:rPr lang="en-GB" dirty="0" err="1"/>
              <a:t>substack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5801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15FF5AF-6FCD-3FEF-087C-C0B880B2E2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7" y="1165428"/>
            <a:ext cx="9996266" cy="569257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59A993-6E58-DE76-130C-D60A4DBFB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13</a:t>
            </a:fld>
            <a:endParaRPr lang="nl-N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E7FA4A6-899B-FBF8-65AD-B64CD6756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15</a:t>
            </a:r>
            <a:r>
              <a:rPr lang="en-US" baseline="30000" dirty="0"/>
              <a:t>th</a:t>
            </a:r>
            <a:r>
              <a:rPr lang="en-US" dirty="0"/>
              <a:t> 5-year plan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F248F85-B5BC-F998-E315-3BCA26264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BCECC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6045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F00D024-5B8F-97CA-08EF-D628CD1B85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016" y="1184220"/>
            <a:ext cx="8601167" cy="567378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166924-C6AD-EBDE-E55E-301EEBF7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BCECC</a:t>
            </a:r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4C6D0-60D3-4761-4969-11367CE33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14</a:t>
            </a:fld>
            <a:endParaRPr lang="nl-N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9BB5D2B-93BF-511B-4C34-080A7BAEE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</a:t>
            </a:r>
            <a:r>
              <a:rPr lang="en-US" baseline="30000" dirty="0"/>
              <a:t>th</a:t>
            </a:r>
            <a:r>
              <a:rPr lang="en-US" dirty="0"/>
              <a:t> 5-year plan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0329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756C4-6E0E-B335-CAF0-39A7DA778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5E1355-9189-3E5A-EA94-991BAD8FA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BCECC</a:t>
            </a:r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9B9B29-ED22-CF9C-5ECE-A5FBE5C9D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15</a:t>
            </a:fld>
            <a:endParaRPr lang="nl-N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46F870F-4F5A-7CA2-FCE8-8899FF832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</a:t>
            </a:r>
            <a:r>
              <a:rPr lang="en-US" baseline="30000" dirty="0"/>
              <a:t>th</a:t>
            </a:r>
            <a:r>
              <a:rPr lang="en-US" dirty="0"/>
              <a:t> 5-year plan</a:t>
            </a:r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3D76168-3FE0-34AC-57BD-A4F01120EB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020" y="1035012"/>
            <a:ext cx="8013960" cy="582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4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16620B-284B-AC80-8CA0-E78614791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707544-BCBF-241A-7094-C2EC3820C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BCECC</a:t>
            </a:r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D3A0F-0CB0-3971-FF9D-F7A135B69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16</a:t>
            </a:fld>
            <a:endParaRPr lang="nl-N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664CD70-87E2-52D8-7307-7B442FA90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</a:t>
            </a:r>
            <a:r>
              <a:rPr lang="en-US" baseline="30000" dirty="0"/>
              <a:t>th</a:t>
            </a:r>
            <a:r>
              <a:rPr lang="en-US" dirty="0"/>
              <a:t> 5-year plan</a:t>
            </a:r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3CDA966-A7BF-C92A-EC51-4830B545A5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30" y="1196974"/>
            <a:ext cx="7469740" cy="565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19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4B4A49-B14A-1792-CBB1-D7E1A066B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BCECC</a:t>
            </a:r>
            <a:endParaRPr lang="nl-NL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AE170B-308B-1093-9C94-3B9BAFD6A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17</a:t>
            </a:fld>
            <a:endParaRPr lang="nl-N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506250-FEAE-B7D2-2FF3-9D8879583887}"/>
              </a:ext>
            </a:extLst>
          </p:cNvPr>
          <p:cNvSpPr txBox="1"/>
          <p:nvPr/>
        </p:nvSpPr>
        <p:spPr>
          <a:xfrm>
            <a:off x="2033100" y="2328334"/>
            <a:ext cx="800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How to continue </a:t>
            </a:r>
            <a:r>
              <a:rPr lang="en-US" sz="4000" b="1" dirty="0"/>
              <a:t>industrial policy </a:t>
            </a:r>
            <a:r>
              <a:rPr lang="en-US" sz="4000" dirty="0"/>
              <a:t>&amp; </a:t>
            </a:r>
            <a:r>
              <a:rPr lang="en-US" sz="4000" b="1" dirty="0"/>
              <a:t>boost domestic consumption </a:t>
            </a:r>
            <a:r>
              <a:rPr lang="en-US" sz="4000" dirty="0"/>
              <a:t>at the same time??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579951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301ADE8-53AB-597C-183E-401AC04989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000" y="1359036"/>
            <a:ext cx="4269230" cy="4442859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89D24E-8008-A0FB-82EB-4675EC850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BCECC</a:t>
            </a:r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EDD397-F4D6-A781-CDDF-9E280D3D7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18</a:t>
            </a:fld>
            <a:endParaRPr lang="nl-N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D8DD14D-4EAB-3B15-3D18-DA450BA6D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 for the West</a:t>
            </a:r>
            <a:endParaRPr lang="nl-B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615FC3-3F16-BDA0-2EAF-41B6DB337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613" y="1722883"/>
            <a:ext cx="6368488" cy="3103252"/>
          </a:xfrm>
          <a:prstGeom prst="rect">
            <a:avLst/>
          </a:prstGeom>
        </p:spPr>
      </p:pic>
      <p:sp>
        <p:nvSpPr>
          <p:cNvPr id="10" name="Tijdelijke aanduiding voor inhoud 1">
            <a:extLst>
              <a:ext uri="{FF2B5EF4-FFF2-40B4-BE49-F238E27FC236}">
                <a16:creationId xmlns:a16="http://schemas.microsoft.com/office/drawing/2014/main" id="{A2B01EAF-BB06-078E-88A8-873647D35DAD}"/>
              </a:ext>
            </a:extLst>
          </p:cNvPr>
          <p:cNvSpPr txBox="1">
            <a:spLocks/>
          </p:cNvSpPr>
          <p:nvPr/>
        </p:nvSpPr>
        <p:spPr>
          <a:xfrm>
            <a:off x="5054908" y="4827233"/>
            <a:ext cx="6776836" cy="3647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è"/>
            </a:pPr>
            <a:r>
              <a:rPr lang="en-US" dirty="0">
                <a:latin typeface="Corbel" panose="020B0503020204020204" pitchFamily="34" charset="0"/>
                <a:sym typeface="Wingdings" panose="05000000000000000000" pitchFamily="2" charset="2"/>
              </a:rPr>
              <a:t>(Over)production of green technologies.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dirty="0">
                <a:latin typeface="Corbel" panose="020B0503020204020204" pitchFamily="34" charset="0"/>
                <a:sym typeface="Wingdings" panose="05000000000000000000" pitchFamily="2" charset="2"/>
              </a:rPr>
              <a:t>Counteract with protectionist measures/subsidies/…?</a:t>
            </a:r>
            <a:endParaRPr lang="nl-BE" dirty="0">
              <a:latin typeface="Corbel" panose="020B0503020204020204" pitchFamily="34" charset="0"/>
              <a:sym typeface="Wingdings" panose="05000000000000000000" pitchFamily="2" charset="2"/>
            </a:endParaRPr>
          </a:p>
        </p:txBody>
      </p:sp>
      <p:pic>
        <p:nvPicPr>
          <p:cNvPr id="6" name="Picture 5" descr="A person holding a sign&#10;&#10;AI-generated content may be incorrect.">
            <a:extLst>
              <a:ext uri="{FF2B5EF4-FFF2-40B4-BE49-F238E27FC236}">
                <a16:creationId xmlns:a16="http://schemas.microsoft.com/office/drawing/2014/main" id="{DC173A99-C048-F331-5AA3-FEE8D6B03A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00" y="87409"/>
            <a:ext cx="2987894" cy="1968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81129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585384-B845-C56C-A3B9-BBCB99922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727200"/>
            <a:ext cx="11041200" cy="4392800"/>
          </a:xfrm>
        </p:spPr>
        <p:txBody>
          <a:bodyPr/>
          <a:lstStyle/>
          <a:p>
            <a:r>
              <a:rPr lang="en-US" dirty="0"/>
              <a:t>Industries that are </a:t>
            </a:r>
            <a:r>
              <a:rPr lang="en-US" b="1" dirty="0"/>
              <a:t>not</a:t>
            </a:r>
            <a:r>
              <a:rPr lang="en-US" dirty="0"/>
              <a:t> listed as an emerging/future industry, are likely to encounter less competition and restrictions. They may benefit from </a:t>
            </a:r>
            <a:r>
              <a:rPr lang="en-US" b="1" dirty="0"/>
              <a:t>enhanced</a:t>
            </a:r>
            <a:r>
              <a:rPr lang="en-US" dirty="0"/>
              <a:t> </a:t>
            </a:r>
            <a:r>
              <a:rPr lang="en-US" b="1" dirty="0"/>
              <a:t>domestic consumption </a:t>
            </a:r>
            <a:r>
              <a:rPr lang="en-US" dirty="0"/>
              <a:t>in China (which is also a key objective in the new five-year plan).</a:t>
            </a:r>
          </a:p>
          <a:p>
            <a:pPr lvl="1"/>
            <a:r>
              <a:rPr lang="en-US" b="1" dirty="0"/>
              <a:t>For example: </a:t>
            </a:r>
            <a:r>
              <a:rPr lang="en-US" dirty="0"/>
              <a:t>High-value food products.</a:t>
            </a:r>
          </a:p>
          <a:p>
            <a:pPr lvl="1"/>
            <a:endParaRPr lang="en-US" dirty="0"/>
          </a:p>
          <a:p>
            <a:r>
              <a:rPr lang="en-US" dirty="0"/>
              <a:t>Industries </a:t>
            </a:r>
            <a:r>
              <a:rPr lang="en-US" b="1" dirty="0"/>
              <a:t>listed as emerging/future industries</a:t>
            </a:r>
            <a:r>
              <a:rPr lang="en-US" dirty="0"/>
              <a:t>, they should expect </a:t>
            </a:r>
            <a:r>
              <a:rPr lang="en-US" b="1" dirty="0"/>
              <a:t>increased competition </a:t>
            </a:r>
            <a:r>
              <a:rPr lang="en-US" dirty="0"/>
              <a:t>during the following years. We might also be able to </a:t>
            </a:r>
            <a:r>
              <a:rPr lang="en-US" b="1" dirty="0"/>
              <a:t>learn from China</a:t>
            </a:r>
            <a:r>
              <a:rPr lang="en-US" dirty="0"/>
              <a:t>. </a:t>
            </a:r>
          </a:p>
          <a:p>
            <a:pPr lvl="1"/>
            <a:r>
              <a:rPr lang="en-US" b="1" dirty="0"/>
              <a:t>For example: </a:t>
            </a:r>
            <a:r>
              <a:rPr lang="en-US" dirty="0"/>
              <a:t>EV’s</a:t>
            </a:r>
            <a:r>
              <a:rPr lang="en-US"/>
              <a:t>,</a:t>
            </a:r>
            <a:r>
              <a:rPr lang="en-US" b="1"/>
              <a:t> </a:t>
            </a:r>
            <a:r>
              <a:rPr lang="en-US"/>
              <a:t>pharmaceutical </a:t>
            </a:r>
            <a:r>
              <a:rPr lang="en-US" dirty="0"/>
              <a:t>and chemical industry.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2F00C1-105F-09D6-069C-C22E01C34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BCECC</a:t>
            </a:r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362C9-9914-C987-1A85-6E1058B71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19</a:t>
            </a:fld>
            <a:endParaRPr lang="nl-N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D96FE27-B134-B8E5-229B-EBC5A5ECE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Risks, but also opportunities for Belgian companies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2531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BF51D7E-A605-E235-D892-86A0F6C9A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BCECC</a:t>
            </a:r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06D02B5-9B0D-A555-F632-B14F7BCCB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</a:t>
            </a:fld>
            <a:endParaRPr lang="nl-NL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EB9B0AD-CEDE-2363-9362-9A0FC5303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Is </a:t>
            </a:r>
            <a:r>
              <a:rPr lang="nl-BE" dirty="0" err="1"/>
              <a:t>the</a:t>
            </a:r>
            <a:r>
              <a:rPr lang="nl-BE" dirty="0"/>
              <a:t> Chinese </a:t>
            </a:r>
            <a:r>
              <a:rPr lang="nl-BE" dirty="0" err="1"/>
              <a:t>economy</a:t>
            </a:r>
            <a:r>
              <a:rPr lang="nl-BE" dirty="0"/>
              <a:t> a </a:t>
            </a:r>
            <a:r>
              <a:rPr lang="nl-BE" dirty="0" err="1"/>
              <a:t>ticking</a:t>
            </a:r>
            <a:r>
              <a:rPr lang="nl-BE" dirty="0"/>
              <a:t> </a:t>
            </a:r>
            <a:r>
              <a:rPr lang="nl-BE" dirty="0" err="1"/>
              <a:t>timebomb</a:t>
            </a:r>
            <a:r>
              <a:rPr lang="nl-BE" dirty="0"/>
              <a:t>?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778FDDF5-EEBA-77E9-8C5D-94269DE3FFED}"/>
              </a:ext>
            </a:extLst>
          </p:cNvPr>
          <p:cNvSpPr txBox="1"/>
          <p:nvPr/>
        </p:nvSpPr>
        <p:spPr>
          <a:xfrm>
            <a:off x="7196667" y="1749135"/>
            <a:ext cx="477606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b="1" dirty="0" err="1">
                <a:latin typeface="Corbel" panose="020B0503020204020204" pitchFamily="34" charset="0"/>
                <a:sym typeface="Wingdings" panose="05000000000000000000" pitchFamily="2" charset="2"/>
              </a:rPr>
              <a:t>Lower</a:t>
            </a:r>
            <a:r>
              <a:rPr lang="nl-BE" sz="2000" b="1" dirty="0">
                <a:latin typeface="Corbel" panose="020B0503020204020204" pitchFamily="34" charset="0"/>
                <a:sym typeface="Wingdings" panose="05000000000000000000" pitchFamily="2" charset="2"/>
              </a:rPr>
              <a:t> </a:t>
            </a:r>
            <a:r>
              <a:rPr lang="nl-BE" sz="2000" b="1" dirty="0" err="1">
                <a:latin typeface="Corbel" panose="020B0503020204020204" pitchFamily="34" charset="0"/>
                <a:sym typeface="Wingdings" panose="05000000000000000000" pitchFamily="2" charset="2"/>
              </a:rPr>
              <a:t>projections</a:t>
            </a:r>
            <a:r>
              <a:rPr lang="nl-BE" sz="2000" b="1" dirty="0">
                <a:latin typeface="Corbel" panose="020B0503020204020204" pitchFamily="34" charset="0"/>
                <a:sym typeface="Wingdings" panose="05000000000000000000" pitchFamily="2" charset="2"/>
              </a:rPr>
              <a:t> </a:t>
            </a:r>
            <a:r>
              <a:rPr lang="nl-BE" sz="2000" b="1" dirty="0" err="1">
                <a:latin typeface="Corbel" panose="020B0503020204020204" pitchFamily="34" charset="0"/>
                <a:sym typeface="Wingdings" panose="05000000000000000000" pitchFamily="2" charset="2"/>
              </a:rPr>
              <a:t>for</a:t>
            </a:r>
            <a:r>
              <a:rPr lang="nl-BE" sz="2000" b="1" dirty="0">
                <a:latin typeface="Corbel" panose="020B0503020204020204" pitchFamily="34" charset="0"/>
                <a:sym typeface="Wingdings" panose="05000000000000000000" pitchFamily="2" charset="2"/>
              </a:rPr>
              <a:t> </a:t>
            </a:r>
            <a:r>
              <a:rPr lang="nl-BE" sz="2000" b="1" dirty="0" err="1">
                <a:latin typeface="Corbel" panose="020B0503020204020204" pitchFamily="34" charset="0"/>
                <a:sym typeface="Wingdings" panose="05000000000000000000" pitchFamily="2" charset="2"/>
              </a:rPr>
              <a:t>growth</a:t>
            </a:r>
            <a:r>
              <a:rPr lang="nl-BE" sz="2000" b="1" dirty="0">
                <a:latin typeface="Corbel" panose="020B0503020204020204" pitchFamily="34" charset="0"/>
                <a:sym typeface="Wingdings" panose="05000000000000000000" pitchFamily="2" charset="2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2000" b="1" dirty="0">
                <a:latin typeface="Corbel" panose="020B0503020204020204" pitchFamily="34" charset="0"/>
                <a:sym typeface="Wingdings" panose="05000000000000000000" pitchFamily="2" charset="2"/>
              </a:rPr>
              <a:t>2026: </a:t>
            </a:r>
            <a:r>
              <a:rPr lang="nl-BE" sz="2000" dirty="0" err="1">
                <a:latin typeface="Corbel" panose="020B0503020204020204" pitchFamily="34" charset="0"/>
                <a:sym typeface="Wingdings" panose="05000000000000000000" pitchFamily="2" charset="2"/>
              </a:rPr>
              <a:t>growth</a:t>
            </a:r>
            <a:r>
              <a:rPr lang="nl-BE" sz="2000" dirty="0">
                <a:latin typeface="Corbel" panose="020B0503020204020204" pitchFamily="34" charset="0"/>
                <a:sym typeface="Wingdings" panose="05000000000000000000" pitchFamily="2" charset="2"/>
              </a:rPr>
              <a:t> of </a:t>
            </a:r>
            <a:r>
              <a:rPr lang="nl-BE" sz="2000" b="1" dirty="0">
                <a:latin typeface="Corbel" panose="020B0503020204020204" pitchFamily="34" charset="0"/>
                <a:sym typeface="Wingdings" panose="05000000000000000000" pitchFamily="2" charset="2"/>
              </a:rPr>
              <a:t>4.5-5% </a:t>
            </a:r>
            <a:endParaRPr lang="nl-BE" sz="2000" dirty="0">
              <a:latin typeface="Corbel" panose="020B0503020204020204" pitchFamily="34" charset="0"/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2000" b="1" dirty="0" err="1">
                <a:latin typeface="Corbel" panose="020B0503020204020204" pitchFamily="34" charset="0"/>
                <a:sym typeface="Wingdings" panose="05000000000000000000" pitchFamily="2" charset="2"/>
              </a:rPr>
              <a:t>Following</a:t>
            </a:r>
            <a:r>
              <a:rPr lang="nl-BE" sz="2000" b="1" dirty="0">
                <a:latin typeface="Corbel" panose="020B0503020204020204" pitchFamily="34" charset="0"/>
                <a:sym typeface="Wingdings" panose="05000000000000000000" pitchFamily="2" charset="2"/>
              </a:rPr>
              <a:t> </a:t>
            </a:r>
            <a:r>
              <a:rPr lang="nl-BE" sz="2000" b="1" dirty="0" err="1">
                <a:latin typeface="Corbel" panose="020B0503020204020204" pitchFamily="34" charset="0"/>
                <a:sym typeface="Wingdings" panose="05000000000000000000" pitchFamily="2" charset="2"/>
              </a:rPr>
              <a:t>years</a:t>
            </a:r>
            <a:r>
              <a:rPr lang="nl-BE" sz="2000" b="1" dirty="0">
                <a:latin typeface="Corbel" panose="020B0503020204020204" pitchFamily="34" charset="0"/>
                <a:sym typeface="Wingdings" panose="05000000000000000000" pitchFamily="2" charset="2"/>
              </a:rPr>
              <a:t>: </a:t>
            </a:r>
            <a:r>
              <a:rPr lang="nl-BE" sz="2000" dirty="0" err="1">
                <a:latin typeface="Corbel" panose="020B0503020204020204" pitchFamily="34" charset="0"/>
                <a:sym typeface="Wingdings" panose="05000000000000000000" pitchFamily="2" charset="2"/>
              </a:rPr>
              <a:t>expected</a:t>
            </a:r>
            <a:r>
              <a:rPr lang="nl-BE" sz="2000" dirty="0">
                <a:latin typeface="Corbel" panose="020B0503020204020204" pitchFamily="34" charset="0"/>
                <a:sym typeface="Wingdings" panose="05000000000000000000" pitchFamily="2" charset="2"/>
              </a:rPr>
              <a:t> </a:t>
            </a:r>
            <a:r>
              <a:rPr lang="nl-BE" sz="2000" dirty="0" err="1">
                <a:latin typeface="Corbel" panose="020B0503020204020204" pitchFamily="34" charset="0"/>
                <a:sym typeface="Wingdings" panose="05000000000000000000" pitchFamily="2" charset="2"/>
              </a:rPr>
              <a:t>growth</a:t>
            </a:r>
            <a:r>
              <a:rPr lang="nl-BE" sz="2000" dirty="0">
                <a:latin typeface="Corbel" panose="020B0503020204020204" pitchFamily="34" charset="0"/>
                <a:sym typeface="Wingdings" panose="05000000000000000000" pitchFamily="2" charset="2"/>
              </a:rPr>
              <a:t> of </a:t>
            </a:r>
            <a:r>
              <a:rPr lang="nl-BE" sz="2000" b="1" dirty="0">
                <a:latin typeface="Corbel" panose="020B0503020204020204" pitchFamily="34" charset="0"/>
                <a:sym typeface="Wingdings" panose="05000000000000000000" pitchFamily="2" charset="2"/>
              </a:rPr>
              <a:t>4.5% </a:t>
            </a:r>
          </a:p>
          <a:p>
            <a:pPr lvl="1"/>
            <a:r>
              <a:rPr lang="nl-BE" sz="2000" b="1" dirty="0">
                <a:latin typeface="Corbel" panose="020B0503020204020204" pitchFamily="34" charset="0"/>
                <a:sym typeface="Wingdings" panose="05000000000000000000" pitchFamily="2" charset="2"/>
              </a:rPr>
              <a:t>NOTE: </a:t>
            </a:r>
            <a:r>
              <a:rPr lang="nl-BE" sz="2000" dirty="0">
                <a:latin typeface="Corbel" panose="020B0503020204020204" pitchFamily="34" charset="0"/>
                <a:sym typeface="Wingdings" panose="05000000000000000000" pitchFamily="2" charset="2"/>
              </a:rPr>
              <a:t>China is </a:t>
            </a:r>
            <a:r>
              <a:rPr lang="nl-BE" sz="2000" dirty="0" err="1">
                <a:latin typeface="Corbel" panose="020B0503020204020204" pitchFamily="34" charset="0"/>
                <a:sym typeface="Wingdings" panose="05000000000000000000" pitchFamily="2" charset="2"/>
              </a:rPr>
              <a:t>already</a:t>
            </a:r>
            <a:r>
              <a:rPr lang="nl-BE" sz="2000" dirty="0">
                <a:latin typeface="Corbel" panose="020B0503020204020204" pitchFamily="34" charset="0"/>
                <a:sym typeface="Wingdings" panose="05000000000000000000" pitchFamily="2" charset="2"/>
              </a:rPr>
              <a:t> </a:t>
            </a:r>
            <a:r>
              <a:rPr lang="nl-BE" sz="2000" dirty="0" err="1">
                <a:latin typeface="Corbel" panose="020B0503020204020204" pitchFamily="34" charset="0"/>
                <a:sym typeface="Wingdings" panose="05000000000000000000" pitchFamily="2" charset="2"/>
              </a:rPr>
              <a:t>the</a:t>
            </a:r>
            <a:r>
              <a:rPr lang="nl-BE" sz="2000" dirty="0">
                <a:latin typeface="Corbel" panose="020B0503020204020204" pitchFamily="34" charset="0"/>
                <a:sym typeface="Wingdings" panose="05000000000000000000" pitchFamily="2" charset="2"/>
              </a:rPr>
              <a:t> 2nd </a:t>
            </a:r>
            <a:r>
              <a:rPr lang="nl-BE" sz="2000" dirty="0" err="1">
                <a:latin typeface="Corbel" panose="020B0503020204020204" pitchFamily="34" charset="0"/>
                <a:sym typeface="Wingdings" panose="05000000000000000000" pitchFamily="2" charset="2"/>
              </a:rPr>
              <a:t>largest</a:t>
            </a:r>
            <a:r>
              <a:rPr lang="nl-BE" sz="2000" dirty="0">
                <a:latin typeface="Corbel" panose="020B0503020204020204" pitchFamily="34" charset="0"/>
                <a:sym typeface="Wingdings" panose="05000000000000000000" pitchFamily="2" charset="2"/>
              </a:rPr>
              <a:t> </a:t>
            </a:r>
            <a:r>
              <a:rPr lang="nl-BE" sz="2000" dirty="0" err="1">
                <a:latin typeface="Corbel" panose="020B0503020204020204" pitchFamily="34" charset="0"/>
                <a:sym typeface="Wingdings" panose="05000000000000000000" pitchFamily="2" charset="2"/>
              </a:rPr>
              <a:t>economy</a:t>
            </a:r>
            <a:r>
              <a:rPr lang="nl-BE" sz="2000" dirty="0">
                <a:latin typeface="Corbel" panose="020B0503020204020204" pitchFamily="34" charset="0"/>
                <a:sym typeface="Wingdings" panose="05000000000000000000" pitchFamily="2" charset="2"/>
              </a:rPr>
              <a:t> (</a:t>
            </a:r>
            <a:r>
              <a:rPr lang="nl-BE" sz="2000" dirty="0" err="1">
                <a:latin typeface="Corbel" panose="020B0503020204020204" pitchFamily="34" charset="0"/>
                <a:sym typeface="Wingdings" panose="05000000000000000000" pitchFamily="2" charset="2"/>
              </a:rPr>
              <a:t>since</a:t>
            </a:r>
            <a:r>
              <a:rPr lang="nl-BE" sz="2000" dirty="0">
                <a:latin typeface="Corbel" panose="020B0503020204020204" pitchFamily="34" charset="0"/>
                <a:sym typeface="Wingdings" panose="05000000000000000000" pitchFamily="2" charset="2"/>
              </a:rPr>
              <a:t> 2010).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000" dirty="0">
              <a:latin typeface="Corbel" panose="020B050302020402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000" dirty="0">
              <a:latin typeface="Corbel" panose="020B050302020402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000" dirty="0">
              <a:latin typeface="Corbel" panose="020B050302020402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000" dirty="0">
                <a:latin typeface="Corbel" panose="020B0503020204020204" pitchFamily="34" charset="0"/>
                <a:sym typeface="Wingdings" panose="05000000000000000000" pitchFamily="2" charset="2"/>
              </a:rPr>
              <a:t>The Chinese </a:t>
            </a:r>
            <a:r>
              <a:rPr lang="nl-BE" sz="2000" dirty="0" err="1">
                <a:latin typeface="Corbel" panose="020B0503020204020204" pitchFamily="34" charset="0"/>
                <a:sym typeface="Wingdings" panose="05000000000000000000" pitchFamily="2" charset="2"/>
              </a:rPr>
              <a:t>economy</a:t>
            </a:r>
            <a:r>
              <a:rPr lang="nl-BE" sz="2000" dirty="0">
                <a:latin typeface="Corbel" panose="020B0503020204020204" pitchFamily="34" charset="0"/>
                <a:sym typeface="Wingdings" panose="05000000000000000000" pitchFamily="2" charset="2"/>
              </a:rPr>
              <a:t> </a:t>
            </a:r>
            <a:r>
              <a:rPr lang="nl-BE" sz="2000" b="1" dirty="0">
                <a:latin typeface="Corbel" panose="020B0503020204020204" pitchFamily="34" charset="0"/>
                <a:sym typeface="Wingdings" panose="05000000000000000000" pitchFamily="2" charset="2"/>
              </a:rPr>
              <a:t>is </a:t>
            </a:r>
            <a:r>
              <a:rPr lang="nl-BE" sz="2000" b="1" dirty="0" err="1">
                <a:latin typeface="Corbel" panose="020B0503020204020204" pitchFamily="34" charset="0"/>
                <a:sym typeface="Wingdings" panose="05000000000000000000" pitchFamily="2" charset="2"/>
              </a:rPr>
              <a:t>not</a:t>
            </a:r>
            <a:r>
              <a:rPr lang="nl-BE" sz="2000" b="1" dirty="0">
                <a:latin typeface="Corbel" panose="020B0503020204020204" pitchFamily="34" charset="0"/>
                <a:sym typeface="Wingdings" panose="05000000000000000000" pitchFamily="2" charset="2"/>
              </a:rPr>
              <a:t> </a:t>
            </a:r>
            <a:r>
              <a:rPr lang="nl-BE" sz="2000" b="1" dirty="0" err="1">
                <a:latin typeface="Corbel" panose="020B0503020204020204" pitchFamily="34" charset="0"/>
                <a:sym typeface="Wingdings" panose="05000000000000000000" pitchFamily="2" charset="2"/>
              </a:rPr>
              <a:t>likely</a:t>
            </a:r>
            <a:r>
              <a:rPr lang="nl-BE" sz="2000" b="1" dirty="0">
                <a:latin typeface="Corbel" panose="020B0503020204020204" pitchFamily="34" charset="0"/>
                <a:sym typeface="Wingdings" panose="05000000000000000000" pitchFamily="2" charset="2"/>
              </a:rPr>
              <a:t> </a:t>
            </a:r>
            <a:r>
              <a:rPr lang="nl-BE" sz="2000" b="1" dirty="0" err="1">
                <a:latin typeface="Corbel" panose="020B0503020204020204" pitchFamily="34" charset="0"/>
                <a:sym typeface="Wingdings" panose="05000000000000000000" pitchFamily="2" charset="2"/>
              </a:rPr>
              <a:t>to</a:t>
            </a:r>
            <a:r>
              <a:rPr lang="nl-BE" sz="2000" b="1" dirty="0">
                <a:latin typeface="Corbel" panose="020B0503020204020204" pitchFamily="34" charset="0"/>
                <a:sym typeface="Wingdings" panose="05000000000000000000" pitchFamily="2" charset="2"/>
              </a:rPr>
              <a:t> </a:t>
            </a:r>
            <a:r>
              <a:rPr lang="nl-BE" sz="2000" b="1" dirty="0" err="1">
                <a:latin typeface="Corbel" panose="020B0503020204020204" pitchFamily="34" charset="0"/>
                <a:sym typeface="Wingdings" panose="05000000000000000000" pitchFamily="2" charset="2"/>
              </a:rPr>
              <a:t>implode</a:t>
            </a:r>
            <a:r>
              <a:rPr lang="nl-BE" sz="2000" dirty="0">
                <a:latin typeface="Corbel" panose="020B0503020204020204" pitchFamily="34" charset="0"/>
                <a:sym typeface="Wingdings" panose="05000000000000000000" pitchFamily="2" charset="2"/>
              </a:rPr>
              <a:t>, but </a:t>
            </a:r>
            <a:r>
              <a:rPr lang="nl-BE" sz="2000" b="1" dirty="0" err="1">
                <a:latin typeface="Corbel" panose="020B0503020204020204" pitchFamily="34" charset="0"/>
                <a:sym typeface="Wingdings" panose="05000000000000000000" pitchFamily="2" charset="2"/>
              </a:rPr>
              <a:t>growth</a:t>
            </a:r>
            <a:r>
              <a:rPr lang="nl-BE" sz="2000" b="1" dirty="0">
                <a:latin typeface="Corbel" panose="020B0503020204020204" pitchFamily="34" charset="0"/>
                <a:sym typeface="Wingdings" panose="05000000000000000000" pitchFamily="2" charset="2"/>
              </a:rPr>
              <a:t> </a:t>
            </a:r>
            <a:r>
              <a:rPr lang="nl-BE" sz="2000" b="1" dirty="0" err="1">
                <a:latin typeface="Corbel" panose="020B0503020204020204" pitchFamily="34" charset="0"/>
                <a:sym typeface="Wingdings" panose="05000000000000000000" pitchFamily="2" charset="2"/>
              </a:rPr>
              <a:t>rates</a:t>
            </a:r>
            <a:r>
              <a:rPr lang="nl-BE" sz="2000" b="1" dirty="0">
                <a:latin typeface="Corbel" panose="020B0503020204020204" pitchFamily="34" charset="0"/>
                <a:sym typeface="Wingdings" panose="05000000000000000000" pitchFamily="2" charset="2"/>
              </a:rPr>
              <a:t> </a:t>
            </a:r>
            <a:r>
              <a:rPr lang="nl-BE" sz="2000" dirty="0" err="1">
                <a:latin typeface="Corbel" panose="020B0503020204020204" pitchFamily="34" charset="0"/>
                <a:sym typeface="Wingdings" panose="05000000000000000000" pitchFamily="2" charset="2"/>
              </a:rPr>
              <a:t>will</a:t>
            </a:r>
            <a:r>
              <a:rPr lang="nl-BE" sz="2000" dirty="0">
                <a:latin typeface="Corbel" panose="020B0503020204020204" pitchFamily="34" charset="0"/>
                <a:sym typeface="Wingdings" panose="05000000000000000000" pitchFamily="2" charset="2"/>
              </a:rPr>
              <a:t> </a:t>
            </a:r>
            <a:r>
              <a:rPr lang="nl-BE" sz="2000" dirty="0" err="1">
                <a:latin typeface="Corbel" panose="020B0503020204020204" pitchFamily="34" charset="0"/>
                <a:sym typeface="Wingdings" panose="05000000000000000000" pitchFamily="2" charset="2"/>
              </a:rPr>
              <a:t>be</a:t>
            </a:r>
            <a:r>
              <a:rPr lang="nl-BE" sz="2000" dirty="0">
                <a:latin typeface="Corbel" panose="020B0503020204020204" pitchFamily="34" charset="0"/>
                <a:sym typeface="Wingdings" panose="05000000000000000000" pitchFamily="2" charset="2"/>
              </a:rPr>
              <a:t> </a:t>
            </a:r>
            <a:r>
              <a:rPr lang="nl-BE" sz="2000" b="1" dirty="0" err="1">
                <a:latin typeface="Corbel" panose="020B0503020204020204" pitchFamily="34" charset="0"/>
                <a:sym typeface="Wingdings" panose="05000000000000000000" pitchFamily="2" charset="2"/>
              </a:rPr>
              <a:t>lower</a:t>
            </a:r>
            <a:r>
              <a:rPr lang="nl-BE" sz="2000" dirty="0">
                <a:latin typeface="Corbel" panose="020B0503020204020204" pitchFamily="34" charset="0"/>
                <a:sym typeface="Wingdings" panose="05000000000000000000" pitchFamily="2" charset="2"/>
              </a:rPr>
              <a:t> </a:t>
            </a:r>
            <a:r>
              <a:rPr lang="nl-BE" sz="2000" dirty="0" err="1">
                <a:latin typeface="Corbel" panose="020B0503020204020204" pitchFamily="34" charset="0"/>
                <a:sym typeface="Wingdings" panose="05000000000000000000" pitchFamily="2" charset="2"/>
              </a:rPr>
              <a:t>and</a:t>
            </a:r>
            <a:r>
              <a:rPr lang="nl-BE" sz="2000" dirty="0">
                <a:latin typeface="Corbel" panose="020B0503020204020204" pitchFamily="34" charset="0"/>
                <a:sym typeface="Wingdings" panose="05000000000000000000" pitchFamily="2" charset="2"/>
              </a:rPr>
              <a:t> </a:t>
            </a:r>
            <a:r>
              <a:rPr lang="nl-BE" sz="2000" dirty="0" err="1">
                <a:latin typeface="Corbel" panose="020B0503020204020204" pitchFamily="34" charset="0"/>
                <a:sym typeface="Wingdings" panose="05000000000000000000" pitchFamily="2" charset="2"/>
              </a:rPr>
              <a:t>there</a:t>
            </a:r>
            <a:r>
              <a:rPr lang="nl-BE" sz="2000" dirty="0">
                <a:latin typeface="Corbel" panose="020B0503020204020204" pitchFamily="34" charset="0"/>
                <a:sym typeface="Wingdings" panose="05000000000000000000" pitchFamily="2" charset="2"/>
              </a:rPr>
              <a:t> are </a:t>
            </a:r>
            <a:r>
              <a:rPr lang="nl-BE" sz="2000" dirty="0" err="1">
                <a:latin typeface="Corbel" panose="020B0503020204020204" pitchFamily="34" charset="0"/>
                <a:sym typeface="Wingdings" panose="05000000000000000000" pitchFamily="2" charset="2"/>
              </a:rPr>
              <a:t>many</a:t>
            </a:r>
            <a:r>
              <a:rPr lang="nl-BE" sz="2000" dirty="0">
                <a:latin typeface="Corbel" panose="020B0503020204020204" pitchFamily="34" charset="0"/>
                <a:sym typeface="Wingdings" panose="05000000000000000000" pitchFamily="2" charset="2"/>
              </a:rPr>
              <a:t> </a:t>
            </a:r>
            <a:r>
              <a:rPr lang="nl-BE" sz="2000" b="1" dirty="0" err="1">
                <a:latin typeface="Corbel" panose="020B0503020204020204" pitchFamily="34" charset="0"/>
                <a:sym typeface="Wingdings" panose="05000000000000000000" pitchFamily="2" charset="2"/>
              </a:rPr>
              <a:t>stumbling</a:t>
            </a:r>
            <a:r>
              <a:rPr lang="nl-BE" sz="2000" b="1" dirty="0">
                <a:latin typeface="Corbel" panose="020B0503020204020204" pitchFamily="34" charset="0"/>
                <a:sym typeface="Wingdings" panose="05000000000000000000" pitchFamily="2" charset="2"/>
              </a:rPr>
              <a:t> </a:t>
            </a:r>
            <a:r>
              <a:rPr lang="nl-BE" sz="2000" b="1" dirty="0" err="1">
                <a:latin typeface="Corbel" panose="020B0503020204020204" pitchFamily="34" charset="0"/>
                <a:sym typeface="Wingdings" panose="05000000000000000000" pitchFamily="2" charset="2"/>
              </a:rPr>
              <a:t>blocks</a:t>
            </a:r>
            <a:r>
              <a:rPr lang="nl-BE" sz="2000" b="1" dirty="0">
                <a:latin typeface="Corbel" panose="020B0503020204020204" pitchFamily="34" charset="0"/>
                <a:sym typeface="Wingdings" panose="05000000000000000000" pitchFamily="2" charset="2"/>
              </a:rPr>
              <a:t> </a:t>
            </a:r>
            <a:r>
              <a:rPr lang="nl-BE" sz="2000" b="1" dirty="0" err="1">
                <a:latin typeface="Corbel" panose="020B0503020204020204" pitchFamily="34" charset="0"/>
                <a:sym typeface="Wingdings" panose="05000000000000000000" pitchFamily="2" charset="2"/>
              </a:rPr>
              <a:t>ahead</a:t>
            </a:r>
            <a:r>
              <a:rPr lang="nl-BE" sz="2000" b="1" dirty="0">
                <a:latin typeface="Corbel" panose="020B0503020204020204" pitchFamily="34" charset="0"/>
                <a:sym typeface="Wingdings" panose="05000000000000000000" pitchFamily="2" charset="2"/>
              </a:rPr>
              <a:t>.</a:t>
            </a:r>
            <a:endParaRPr lang="nl-BE" sz="2000" dirty="0">
              <a:latin typeface="Corbel" panose="020B0503020204020204" pitchFamily="34" charset="0"/>
              <a:sym typeface="Wingdings" panose="05000000000000000000" pitchFamily="2" charset="2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D1DB88A-B15D-7A56-08E1-02B9F8EEBA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1864571"/>
            <a:ext cx="6620667" cy="3827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DE5BFC4-A7C9-C3D5-DAA8-5D61276EDCF9}"/>
              </a:ext>
            </a:extLst>
          </p:cNvPr>
          <p:cNvSpPr txBox="1"/>
          <p:nvPr/>
        </p:nvSpPr>
        <p:spPr>
          <a:xfrm>
            <a:off x="508266" y="5773754"/>
            <a:ext cx="3174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rbel" panose="020B0503020204020204" pitchFamily="34" charset="0"/>
              </a:rPr>
              <a:t>Source: World Bank Data.</a:t>
            </a:r>
            <a:endParaRPr lang="nl-BE" dirty="0">
              <a:latin typeface="Corbel" panose="020B05030202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9D107E-FB14-3071-2BA5-D7C8AF2036C3}"/>
              </a:ext>
            </a:extLst>
          </p:cNvPr>
          <p:cNvSpPr txBox="1"/>
          <p:nvPr/>
        </p:nvSpPr>
        <p:spPr>
          <a:xfrm>
            <a:off x="508266" y="1359036"/>
            <a:ext cx="4664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GDP per capita (in constant 2015 USD)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2649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D22E18C2-BDB3-49B7-AB09-2DCD99671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988598"/>
            <a:ext cx="5318773" cy="4131402"/>
          </a:xfrm>
        </p:spPr>
        <p:txBody>
          <a:bodyPr>
            <a:normAutofit fontScale="70000" lnSpcReduction="20000"/>
          </a:bodyPr>
          <a:lstStyle/>
          <a:p>
            <a:r>
              <a:rPr lang="en-GB" sz="3200" b="1" dirty="0"/>
              <a:t>Chinese Dream (vs. American Dream):</a:t>
            </a:r>
            <a:br>
              <a:rPr lang="en-GB" sz="3200" dirty="0"/>
            </a:br>
            <a:endParaRPr lang="en-GB" sz="32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3200" dirty="0"/>
              <a:t>Focus on </a:t>
            </a:r>
            <a:r>
              <a:rPr lang="en-GB" sz="3200" b="1" dirty="0"/>
              <a:t>common prosperity</a:t>
            </a:r>
            <a:r>
              <a:rPr lang="en-GB" sz="3200" dirty="0"/>
              <a:t> (</a:t>
            </a:r>
            <a:r>
              <a:rPr lang="en-GB" sz="3200" i="1" dirty="0" err="1"/>
              <a:t>gongtong</a:t>
            </a:r>
            <a:r>
              <a:rPr lang="en-GB" sz="3200" i="1" dirty="0"/>
              <a:t> </a:t>
            </a:r>
            <a:r>
              <a:rPr lang="en-GB" sz="3200" i="1" dirty="0" err="1"/>
              <a:t>fuyu</a:t>
            </a:r>
            <a:r>
              <a:rPr lang="en-GB" sz="3200" dirty="0"/>
              <a:t>, </a:t>
            </a:r>
            <a:r>
              <a:rPr lang="zh-CN" altLang="en-US" sz="3200" dirty="0"/>
              <a:t>共同富裕</a:t>
            </a:r>
            <a:r>
              <a:rPr lang="en-US" altLang="zh-CN" sz="3200" dirty="0"/>
              <a:t>) </a:t>
            </a:r>
            <a:r>
              <a:rPr lang="en-GB" sz="3200" dirty="0"/>
              <a:t>rather than individual prosperity.</a:t>
            </a:r>
            <a:br>
              <a:rPr lang="en-GB" sz="3200" dirty="0"/>
            </a:br>
            <a:endParaRPr lang="en-GB" sz="32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3200" dirty="0"/>
              <a:t>A dream of </a:t>
            </a:r>
            <a:r>
              <a:rPr lang="en-GB" sz="3200" b="1" dirty="0"/>
              <a:t>national rejuvenation</a:t>
            </a:r>
            <a:r>
              <a:rPr lang="en-GB" sz="3200" dirty="0"/>
              <a:t> (</a:t>
            </a:r>
            <a:r>
              <a:rPr lang="en-GB" sz="3200" i="1" dirty="0" err="1"/>
              <a:t>zhonghua</a:t>
            </a:r>
            <a:r>
              <a:rPr lang="en-GB" sz="3200" i="1" dirty="0"/>
              <a:t> </a:t>
            </a:r>
            <a:r>
              <a:rPr lang="en-GB" sz="3200" i="1" dirty="0" err="1"/>
              <a:t>minzu</a:t>
            </a:r>
            <a:r>
              <a:rPr lang="en-GB" sz="3200" i="1" dirty="0"/>
              <a:t> </a:t>
            </a:r>
            <a:r>
              <a:rPr lang="en-GB" sz="3200" i="1" dirty="0" err="1"/>
              <a:t>weida</a:t>
            </a:r>
            <a:r>
              <a:rPr lang="en-GB" sz="3200" i="1" dirty="0"/>
              <a:t> </a:t>
            </a:r>
            <a:r>
              <a:rPr lang="en-GB" sz="3200" i="1" dirty="0" err="1"/>
              <a:t>fuxing</a:t>
            </a:r>
            <a:r>
              <a:rPr lang="en-GB" sz="3200" dirty="0"/>
              <a:t>, </a:t>
            </a:r>
            <a:r>
              <a:rPr lang="zh-CN" altLang="en-US" sz="3200" dirty="0"/>
              <a:t>中华民族伟大复兴</a:t>
            </a:r>
            <a:r>
              <a:rPr lang="en-US" altLang="zh-CN" sz="3200" dirty="0"/>
              <a:t>), </a:t>
            </a:r>
            <a:r>
              <a:rPr lang="en-GB" sz="3200" dirty="0"/>
              <a:t>emphasizing a </a:t>
            </a:r>
            <a:r>
              <a:rPr lang="en-GB" sz="3200" b="1" dirty="0"/>
              <a:t>harmonious society</a:t>
            </a:r>
            <a:r>
              <a:rPr lang="en-GB" sz="3200" dirty="0"/>
              <a:t>, </a:t>
            </a:r>
            <a:r>
              <a:rPr lang="en-GB" sz="3200" b="1" dirty="0"/>
              <a:t>self-reliance</a:t>
            </a:r>
            <a:r>
              <a:rPr lang="en-GB" sz="3200" dirty="0"/>
              <a:t>, and a strong </a:t>
            </a:r>
            <a:r>
              <a:rPr lang="en-GB" sz="3200" b="1" dirty="0"/>
              <a:t>sense of historical consciousness</a:t>
            </a:r>
            <a:r>
              <a:rPr lang="en-GB" sz="3200" dirty="0"/>
              <a:t>.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8DCC3C0-BCAB-4C2C-9509-43D3CD0A3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BCECC</a:t>
            </a:r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E079AEC-C43D-49FA-83E2-020B431D1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20</a:t>
            </a:fld>
            <a:endParaRPr lang="nl-NL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61FE74F-C24C-492A-8CAE-27BB5E609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What does China want?</a:t>
            </a:r>
            <a:endParaRPr lang="nl-BE" sz="2900" dirty="0"/>
          </a:p>
        </p:txBody>
      </p:sp>
      <p:pic>
        <p:nvPicPr>
          <p:cNvPr id="6" name="Immagine 3" descr="thediplomat_2014-03-28_12-44-00.jpeg">
            <a:extLst>
              <a:ext uri="{FF2B5EF4-FFF2-40B4-BE49-F238E27FC236}">
                <a16:creationId xmlns:a16="http://schemas.microsoft.com/office/drawing/2014/main" id="{6652A265-FDB3-4D33-A160-597B83383F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040" y="1781538"/>
            <a:ext cx="5292001" cy="358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85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Content Placeholder 2">
            <a:extLst>
              <a:ext uri="{FF2B5EF4-FFF2-40B4-BE49-F238E27FC236}">
                <a16:creationId xmlns:a16="http://schemas.microsoft.com/office/drawing/2014/main" id="{E5DB3C40-CC60-0B43-AC62-D96CB6ED4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374495"/>
            <a:ext cx="6595765" cy="4464000"/>
          </a:xfrm>
        </p:spPr>
        <p:txBody>
          <a:bodyPr>
            <a:normAutofit fontScale="92500"/>
          </a:bodyPr>
          <a:lstStyle/>
          <a:p>
            <a:pPr marL="34925" indent="0">
              <a:buNone/>
            </a:pPr>
            <a:r>
              <a:rPr lang="en-US" altLang="it-IT" sz="2200" dirty="0">
                <a:latin typeface="+mn-lt"/>
                <a:ea typeface="ＭＳ Ｐゴシック" panose="020B0600070205080204" pitchFamily="34" charset="-128"/>
              </a:rPr>
              <a:t>“Grote Rejuvenation of the Chinese Nation”</a:t>
            </a:r>
          </a:p>
          <a:p>
            <a:pPr marL="34925" indent="0">
              <a:spcBef>
                <a:spcPts val="0"/>
              </a:spcBef>
              <a:buNone/>
            </a:pPr>
            <a:endParaRPr lang="en-US" altLang="it-IT" sz="2200" dirty="0">
              <a:latin typeface="+mn-lt"/>
              <a:ea typeface="ＭＳ Ｐゴシック" panose="020B0600070205080204" pitchFamily="34" charset="-128"/>
            </a:endParaRPr>
          </a:p>
          <a:p>
            <a:pPr marL="34925" indent="0">
              <a:buNone/>
            </a:pPr>
            <a:r>
              <a:rPr lang="en-US" altLang="it-IT" sz="2200" b="1" dirty="0">
                <a:latin typeface="+mn-lt"/>
                <a:ea typeface="ＭＳ Ｐゴシック" panose="020B0600070205080204" pitchFamily="34" charset="-128"/>
              </a:rPr>
              <a:t>“</a:t>
            </a:r>
            <a:r>
              <a:rPr lang="en-US" altLang="en-US" sz="2200" b="1" dirty="0">
                <a:latin typeface="+mn-lt"/>
                <a:ea typeface="ＭＳ Ｐゴシック" panose="020B0600070205080204" pitchFamily="34" charset="-128"/>
              </a:rPr>
              <a:t>Two Centenary Goals</a:t>
            </a:r>
            <a:r>
              <a:rPr lang="en-US" altLang="it-IT" sz="2200" b="1" dirty="0">
                <a:latin typeface="+mn-lt"/>
                <a:ea typeface="ＭＳ Ｐゴシック" panose="020B0600070205080204" pitchFamily="34" charset="-128"/>
              </a:rPr>
              <a:t>”</a:t>
            </a:r>
            <a:r>
              <a:rPr lang="en-US" altLang="en-US" sz="2200" dirty="0">
                <a:latin typeface="+mn-lt"/>
                <a:ea typeface="ＭＳ Ｐゴシック" panose="020B0600070205080204" pitchFamily="34" charset="-128"/>
              </a:rPr>
              <a:t>:</a:t>
            </a:r>
          </a:p>
          <a:p>
            <a:r>
              <a:rPr lang="en-GB" sz="2000" dirty="0"/>
              <a:t>By 2021 (100 years of the CCP): </a:t>
            </a:r>
            <a:r>
              <a:rPr lang="en-GB" sz="2000" b="1" dirty="0"/>
              <a:t>to become a “moderately prosperous society”</a:t>
            </a:r>
            <a:r>
              <a:rPr lang="en-GB" sz="2000" dirty="0"/>
              <a:t> （</a:t>
            </a:r>
            <a:r>
              <a:rPr lang="zh-CN" altLang="en-US" sz="2000" dirty="0"/>
              <a:t>全面建成小康社会</a:t>
            </a:r>
            <a:r>
              <a:rPr lang="en-US" altLang="zh-CN" sz="2000" dirty="0"/>
              <a:t>).</a:t>
            </a:r>
          </a:p>
          <a:p>
            <a:pPr lvl="1"/>
            <a:r>
              <a:rPr lang="en-GB" sz="2000" dirty="0"/>
              <a:t>Dream of material well-being: For example, Xi promises to double China’s GDP by 2035.</a:t>
            </a:r>
          </a:p>
          <a:p>
            <a:r>
              <a:rPr lang="en-GB" sz="2000" dirty="0"/>
              <a:t>By 2049 (100 years of the PRC): </a:t>
            </a:r>
            <a:r>
              <a:rPr lang="en-GB" sz="2000" b="1" dirty="0"/>
              <a:t>to become a fully developed nation that is prosperous, powerful, democratic, culturally advanced, harmonious, socialist, and modernized</a:t>
            </a:r>
            <a:r>
              <a:rPr lang="en-GB" sz="2000" dirty="0"/>
              <a:t> （</a:t>
            </a:r>
            <a:r>
              <a:rPr lang="zh-CN" altLang="en-US" sz="2000" dirty="0"/>
              <a:t>建成富强、民主、文明、和谐的社会主义现代化国家</a:t>
            </a:r>
            <a:r>
              <a:rPr lang="en-US" altLang="zh-CN" sz="2000" dirty="0"/>
              <a:t>).</a:t>
            </a:r>
          </a:p>
          <a:p>
            <a:pPr lvl="1"/>
            <a:r>
              <a:rPr lang="en-GB" sz="2000" dirty="0"/>
              <a:t>Dream of modernization.</a:t>
            </a:r>
            <a:endParaRPr lang="en-US" altLang="en-US" sz="2400" dirty="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  <a:p>
            <a:pPr marL="34925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8D88DC-279C-4AD2-9798-29AD1EE6F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BCECC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967F1E-5588-46C5-A2C6-200087B0F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F031-89FC-3549-B865-BBE59C46B696}" type="slidenum">
              <a:rPr lang="en-US" smtClean="0"/>
              <a:t>21</a:t>
            </a:fld>
            <a:endParaRPr lang="en-US"/>
          </a:p>
        </p:txBody>
      </p:sp>
      <p:sp>
        <p:nvSpPr>
          <p:cNvPr id="133121" name="Title 1">
            <a:extLst>
              <a:ext uri="{FF2B5EF4-FFF2-40B4-BE49-F238E27FC236}">
                <a16:creationId xmlns:a16="http://schemas.microsoft.com/office/drawing/2014/main" id="{4D5B0CCC-30D6-404A-A98A-5428EB380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400" dirty="0"/>
              <a:t>What does China want?</a:t>
            </a:r>
            <a:endParaRPr lang="en-US" altLang="en-US" sz="44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DF122C9-E55B-4A68-9B98-45CADD7347F1}"/>
              </a:ext>
            </a:extLst>
          </p:cNvPr>
          <p:cNvSpPr/>
          <p:nvPr/>
        </p:nvSpPr>
        <p:spPr>
          <a:xfrm>
            <a:off x="7275994" y="4908495"/>
            <a:ext cx="49160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BE" b="1" dirty="0">
              <a:solidFill>
                <a:schemeClr val="accent1">
                  <a:lumMod val="60000"/>
                  <a:lumOff val="40000"/>
                </a:schemeClr>
              </a:solidFill>
              <a:latin typeface="Century Schoolbook" panose="02040604050505020304" pitchFamily="18" charset="0"/>
            </a:endParaRPr>
          </a:p>
          <a:p>
            <a:pPr algn="ctr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Schoolbook" panose="02040604050505020304" pitchFamily="18" charset="0"/>
                <a:sym typeface="Wingdings" panose="05000000000000000000" pitchFamily="2" charset="2"/>
              </a:rPr>
              <a:t>“</a:t>
            </a:r>
            <a:r>
              <a:rPr lang="en-GB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Schoolbook" panose="02040604050505020304" pitchFamily="18" charset="0"/>
              </a:rPr>
              <a:t>Dare to dream, work diligently to realize your dreams, and contribute to the rejuvenation of the nation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Schoolbook" panose="02040604050505020304" pitchFamily="18" charset="0"/>
                <a:sym typeface="Wingdings" panose="05000000000000000000" pitchFamily="2" charset="2"/>
              </a:rPr>
              <a:t>.”</a:t>
            </a:r>
            <a:endParaRPr lang="nl-B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Tijdelijke aanduiding voor afbeelding 6">
            <a:extLst>
              <a:ext uri="{FF2B5EF4-FFF2-40B4-BE49-F238E27FC236}">
                <a16:creationId xmlns:a16="http://schemas.microsoft.com/office/drawing/2014/main" id="{AC6C6561-6FFB-581E-A55D-AE871747EC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6" t="108" r="13330" b="-108"/>
          <a:stretch/>
        </p:blipFill>
        <p:spPr>
          <a:xfrm>
            <a:off x="8035494" y="1485024"/>
            <a:ext cx="3397006" cy="3474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11CD25-6CC2-414A-6750-750639DF68E0}"/>
              </a:ext>
            </a:extLst>
          </p:cNvPr>
          <p:cNvSpPr txBox="1"/>
          <p:nvPr/>
        </p:nvSpPr>
        <p:spPr>
          <a:xfrm>
            <a:off x="1583793" y="5983337"/>
            <a:ext cx="5436638" cy="830997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What China wants? A stable environment to pursue this goal.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16D6936-B3A0-B753-96CD-A37913F589AA}"/>
              </a:ext>
            </a:extLst>
          </p:cNvPr>
          <p:cNvSpPr/>
          <p:nvPr/>
        </p:nvSpPr>
        <p:spPr>
          <a:xfrm>
            <a:off x="643467" y="3852333"/>
            <a:ext cx="6824133" cy="208733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48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E3287-2801-1717-C96C-E23D82369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F463A46-72C6-FE64-A609-099E847CEB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3031" y="1528719"/>
            <a:ext cx="6161753" cy="4464050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1E42DF-E135-3FFD-6CA5-C7F7AA872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BCECC</a:t>
            </a:r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2D7FD-C3DD-4AC8-4823-923CAAEFA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22</a:t>
            </a:fld>
            <a:endParaRPr lang="nl-N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815F721-94B2-EB85-9A2B-2E11BBA27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 we copy-paste China’s industrial policy model?</a:t>
            </a:r>
            <a:endParaRPr lang="nl-BE" dirty="0"/>
          </a:p>
        </p:txBody>
      </p:sp>
      <p:sp>
        <p:nvSpPr>
          <p:cNvPr id="8" name="Tijdelijke aanduiding voor inhoud 1">
            <a:extLst>
              <a:ext uri="{FF2B5EF4-FFF2-40B4-BE49-F238E27FC236}">
                <a16:creationId xmlns:a16="http://schemas.microsoft.com/office/drawing/2014/main" id="{7BC4C724-F26C-E236-379A-D9976A5F1C4D}"/>
              </a:ext>
            </a:extLst>
          </p:cNvPr>
          <p:cNvSpPr txBox="1">
            <a:spLocks/>
          </p:cNvSpPr>
          <p:nvPr/>
        </p:nvSpPr>
        <p:spPr>
          <a:xfrm>
            <a:off x="7220102" y="2688116"/>
            <a:ext cx="4279392" cy="2751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Corbel" panose="020B0503020204020204" pitchFamily="34" charset="0"/>
                <a:sym typeface="Wingdings" panose="05000000000000000000" pitchFamily="2" charset="2"/>
              </a:rPr>
              <a:t>Expensive and wasteful</a:t>
            </a:r>
          </a:p>
          <a:p>
            <a:r>
              <a:rPr lang="en-US" sz="3200" dirty="0">
                <a:latin typeface="Corbel" panose="020B0503020204020204" pitchFamily="34" charset="0"/>
                <a:sym typeface="Wingdings" panose="05000000000000000000" pitchFamily="2" charset="2"/>
              </a:rPr>
              <a:t>Requires a large scale</a:t>
            </a:r>
            <a:endParaRPr lang="nl-BE" sz="3200" dirty="0">
              <a:latin typeface="Corbel" panose="020B0503020204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0806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4B4A49-B14A-1792-CBB1-D7E1A066B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BCECC</a:t>
            </a:r>
            <a:endParaRPr lang="nl-NL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AE170B-308B-1093-9C94-3B9BAFD6A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23</a:t>
            </a:fld>
            <a:endParaRPr lang="nl-NL"/>
          </a:p>
        </p:txBody>
      </p:sp>
      <p:pic>
        <p:nvPicPr>
          <p:cNvPr id="6" name="Picture 5" descr="A blue and white cover with yellow stars and a spiral&#10;&#10;AI-generated content may be incorrect.">
            <a:extLst>
              <a:ext uri="{FF2B5EF4-FFF2-40B4-BE49-F238E27FC236}">
                <a16:creationId xmlns:a16="http://schemas.microsoft.com/office/drawing/2014/main" id="{AC053C95-DFE8-34C8-4F2D-714AAB9F2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858439" cy="68753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103986-666E-1B69-8050-5C909D51A70F}"/>
              </a:ext>
            </a:extLst>
          </p:cNvPr>
          <p:cNvSpPr txBox="1"/>
          <p:nvPr/>
        </p:nvSpPr>
        <p:spPr>
          <a:xfrm>
            <a:off x="5258190" y="806162"/>
            <a:ext cx="65440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/>
              <a:t>Only 4 out of 5 leading tech companies are located in Europe.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US" sz="2800" b="1" dirty="0">
                <a:sym typeface="Wingdings" panose="05000000000000000000" pitchFamily="2" charset="2"/>
              </a:rPr>
              <a:t>Invest in science and technology.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US" sz="2800" b="1" dirty="0">
                <a:sym typeface="Wingdings" panose="05000000000000000000" pitchFamily="2" charset="2"/>
              </a:rPr>
              <a:t>Deep capital markets to keep start-ups in Europe.</a:t>
            </a:r>
          </a:p>
          <a:p>
            <a:pPr lvl="1"/>
            <a:endParaRPr lang="en-US" sz="2800" dirty="0"/>
          </a:p>
          <a:p>
            <a:pPr marL="285750" indent="-285750">
              <a:buFontTx/>
              <a:buChar char="-"/>
            </a:pPr>
            <a:r>
              <a:rPr lang="en-US" sz="2800" dirty="0"/>
              <a:t>Energy prices in the EU are 2-5 times higher than in the US or China.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US" sz="2800" b="1" dirty="0">
                <a:sym typeface="Wingdings" panose="05000000000000000000" pitchFamily="2" charset="2"/>
              </a:rPr>
              <a:t>Invest in (renewable) energy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endParaRPr lang="en-US" sz="2800" dirty="0">
              <a:sym typeface="Wingdings" panose="05000000000000000000" pitchFamily="2" charset="2"/>
            </a:endParaRPr>
          </a:p>
          <a:p>
            <a:pPr marL="457200" indent="-457200">
              <a:buFontTx/>
              <a:buChar char="-"/>
            </a:pPr>
            <a:r>
              <a:rPr lang="en-US" sz="2800" dirty="0">
                <a:sym typeface="Wingdings" panose="05000000000000000000" pitchFamily="2" charset="2"/>
              </a:rPr>
              <a:t>Need of </a:t>
            </a:r>
            <a:r>
              <a:rPr lang="en-US" sz="2800" b="1" dirty="0">
                <a:sym typeface="Wingdings" panose="05000000000000000000" pitchFamily="2" charset="2"/>
              </a:rPr>
              <a:t>EU-level coordination</a:t>
            </a:r>
            <a:r>
              <a:rPr lang="en-US" sz="2800" dirty="0">
                <a:sym typeface="Wingdings" panose="05000000000000000000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8611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7E751-B4D9-4B75-9928-47BC53F10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en-B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6DD7E-0848-4B01-B1E2-3A0591B65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BCECC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2A9C44-B1F6-4942-AC1B-FE63AEF58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5456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FFDA7849-F213-6962-EAD8-A7E4221F0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656000"/>
            <a:ext cx="6012087" cy="446400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3200" b="1" dirty="0" err="1">
                <a:latin typeface="Corbel" panose="020B0503020204020204" pitchFamily="34" charset="0"/>
                <a:sym typeface="Wingdings" panose="05000000000000000000" pitchFamily="2" charset="2"/>
              </a:rPr>
              <a:t>Geopolitics</a:t>
            </a:r>
            <a:endParaRPr lang="nl-BE" sz="3200" b="1" dirty="0">
              <a:latin typeface="Corbel" panose="020B050302020402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nl-BE" sz="2900" dirty="0">
                <a:latin typeface="Corbel" panose="020B0503020204020204" pitchFamily="34" charset="0"/>
                <a:sym typeface="Wingdings" panose="05000000000000000000" pitchFamily="2" charset="2"/>
              </a:rPr>
              <a:t> Focus on </a:t>
            </a:r>
            <a:r>
              <a:rPr lang="nl-BE" sz="2900" dirty="0" err="1">
                <a:latin typeface="Corbel" panose="020B0503020204020204" pitchFamily="34" charset="0"/>
                <a:sym typeface="Wingdings" panose="05000000000000000000" pitchFamily="2" charset="2"/>
              </a:rPr>
              <a:t>autonomy</a:t>
            </a:r>
            <a:r>
              <a:rPr lang="nl-BE" sz="2900" dirty="0">
                <a:latin typeface="Corbel" panose="020B0503020204020204" pitchFamily="34" charset="0"/>
                <a:sym typeface="Wingdings" panose="05000000000000000000" pitchFamily="2" charset="2"/>
              </a:rPr>
              <a:t> </a:t>
            </a:r>
            <a:r>
              <a:rPr lang="nl-BE" sz="2900" dirty="0" err="1">
                <a:latin typeface="Corbel" panose="020B0503020204020204" pitchFamily="34" charset="0"/>
                <a:sym typeface="Wingdings" panose="05000000000000000000" pitchFamily="2" charset="2"/>
              </a:rPr>
              <a:t>and</a:t>
            </a:r>
            <a:r>
              <a:rPr lang="nl-BE" sz="2900" dirty="0">
                <a:latin typeface="Corbel" panose="020B0503020204020204" pitchFamily="34" charset="0"/>
                <a:sym typeface="Wingdings" panose="05000000000000000000" pitchFamily="2" charset="2"/>
              </a:rPr>
              <a:t> </a:t>
            </a:r>
            <a:r>
              <a:rPr lang="nl-BE" sz="2900" dirty="0" err="1">
                <a:latin typeface="Corbel" panose="020B0503020204020204" pitchFamily="34" charset="0"/>
                <a:sym typeface="Wingdings" panose="05000000000000000000" pitchFamily="2" charset="2"/>
              </a:rPr>
              <a:t>self-reliance</a:t>
            </a:r>
            <a:endParaRPr lang="nl-BE" sz="2900" dirty="0">
              <a:latin typeface="Corbel" panose="020B050302020402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3200" dirty="0">
              <a:latin typeface="Corbel" panose="020B050302020402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3200" b="1" dirty="0" err="1">
                <a:latin typeface="Corbel" panose="020B0503020204020204" pitchFamily="34" charset="0"/>
                <a:sym typeface="Wingdings" panose="05000000000000000000" pitchFamily="2" charset="2"/>
              </a:rPr>
              <a:t>Loss</a:t>
            </a:r>
            <a:r>
              <a:rPr lang="nl-BE" sz="3200" b="1" dirty="0">
                <a:latin typeface="Corbel" panose="020B0503020204020204" pitchFamily="34" charset="0"/>
                <a:sym typeface="Wingdings" panose="05000000000000000000" pitchFamily="2" charset="2"/>
              </a:rPr>
              <a:t> of </a:t>
            </a:r>
            <a:r>
              <a:rPr lang="nl-BE" sz="3200" b="1" dirty="0" err="1">
                <a:latin typeface="Corbel" panose="020B0503020204020204" pitchFamily="34" charset="0"/>
                <a:sym typeface="Wingdings" panose="05000000000000000000" pitchFamily="2" charset="2"/>
              </a:rPr>
              <a:t>demographic</a:t>
            </a:r>
            <a:r>
              <a:rPr lang="nl-BE" sz="3200" b="1" dirty="0">
                <a:latin typeface="Corbel" panose="020B0503020204020204" pitchFamily="34" charset="0"/>
                <a:sym typeface="Wingdings" panose="05000000000000000000" pitchFamily="2" charset="2"/>
              </a:rPr>
              <a:t> dividend</a:t>
            </a:r>
          </a:p>
          <a:p>
            <a:pPr marL="457200" lvl="1" indent="0">
              <a:buNone/>
            </a:pPr>
            <a:r>
              <a:rPr lang="nl-BE" sz="2900" dirty="0">
                <a:latin typeface="Corbel" panose="020B0503020204020204" pitchFamily="34" charset="0"/>
                <a:sym typeface="Wingdings" panose="05000000000000000000" pitchFamily="2" charset="2"/>
              </a:rPr>
              <a:t> </a:t>
            </a:r>
            <a:r>
              <a:rPr lang="nl-BE" sz="2900" dirty="0" err="1">
                <a:latin typeface="Corbel" panose="020B0503020204020204" pitchFamily="34" charset="0"/>
                <a:sym typeface="Wingdings" panose="05000000000000000000" pitchFamily="2" charset="2"/>
              </a:rPr>
              <a:t>Invest</a:t>
            </a:r>
            <a:r>
              <a:rPr lang="nl-BE" sz="2900" dirty="0">
                <a:latin typeface="Corbel" panose="020B0503020204020204" pitchFamily="34" charset="0"/>
                <a:sym typeface="Wingdings" panose="05000000000000000000" pitchFamily="2" charset="2"/>
              </a:rPr>
              <a:t> in talent dividend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3200" dirty="0">
              <a:latin typeface="Corbel" panose="020B050302020402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3200" b="1" dirty="0" err="1">
                <a:latin typeface="Corbel" panose="020B0503020204020204" pitchFamily="34" charset="0"/>
                <a:sym typeface="Wingdings" panose="05000000000000000000" pitchFamily="2" charset="2"/>
              </a:rPr>
              <a:t>Imbalanced</a:t>
            </a:r>
            <a:r>
              <a:rPr lang="nl-BE" sz="3200" b="1" dirty="0">
                <a:latin typeface="Corbel" panose="020B0503020204020204" pitchFamily="34" charset="0"/>
                <a:sym typeface="Wingdings" panose="05000000000000000000" pitchFamily="2" charset="2"/>
              </a:rPr>
              <a:t> </a:t>
            </a:r>
            <a:r>
              <a:rPr lang="nl-BE" sz="3200" b="1" dirty="0" err="1">
                <a:latin typeface="Corbel" panose="020B0503020204020204" pitchFamily="34" charset="0"/>
                <a:sym typeface="Wingdings" panose="05000000000000000000" pitchFamily="2" charset="2"/>
              </a:rPr>
              <a:t>growth</a:t>
            </a:r>
            <a:endParaRPr lang="nl-BE" sz="3200" b="1" dirty="0">
              <a:latin typeface="Corbel" panose="020B0503020204020204" pitchFamily="34" charset="0"/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è"/>
            </a:pPr>
            <a:r>
              <a:rPr lang="nl-BE" sz="2800" dirty="0" err="1">
                <a:latin typeface="Corbel" panose="020B0503020204020204" pitchFamily="34" charset="0"/>
                <a:sym typeface="Wingdings" panose="05000000000000000000" pitchFamily="2" charset="2"/>
              </a:rPr>
              <a:t>Need</a:t>
            </a:r>
            <a:r>
              <a:rPr lang="nl-BE" sz="2800" dirty="0">
                <a:latin typeface="Corbel" panose="020B0503020204020204" pitchFamily="34" charset="0"/>
                <a:sym typeface="Wingdings" panose="05000000000000000000" pitchFamily="2" charset="2"/>
              </a:rPr>
              <a:t> of </a:t>
            </a:r>
            <a:r>
              <a:rPr lang="nl-BE" sz="2800" dirty="0" err="1">
                <a:latin typeface="Corbel" panose="020B0503020204020204" pitchFamily="34" charset="0"/>
                <a:sym typeface="Wingdings" panose="05000000000000000000" pitchFamily="2" charset="2"/>
              </a:rPr>
              <a:t>rebalancing</a:t>
            </a:r>
            <a:r>
              <a:rPr lang="nl-BE" sz="2800" dirty="0">
                <a:latin typeface="Corbel" panose="020B0503020204020204" pitchFamily="34" charset="0"/>
                <a:sym typeface="Wingdings" panose="05000000000000000000" pitchFamily="2" charset="2"/>
              </a:rPr>
              <a:t>? (Boost </a:t>
            </a:r>
            <a:r>
              <a:rPr lang="nl-BE" sz="2800" dirty="0" err="1">
                <a:latin typeface="Corbel" panose="020B0503020204020204" pitchFamily="34" charset="0"/>
                <a:sym typeface="Wingdings" panose="05000000000000000000" pitchFamily="2" charset="2"/>
              </a:rPr>
              <a:t>domestic</a:t>
            </a:r>
            <a:r>
              <a:rPr lang="nl-BE" sz="2800" dirty="0">
                <a:latin typeface="Corbel" panose="020B0503020204020204" pitchFamily="34" charset="0"/>
                <a:sym typeface="Wingdings" panose="05000000000000000000" pitchFamily="2" charset="2"/>
              </a:rPr>
              <a:t> </a:t>
            </a:r>
            <a:r>
              <a:rPr lang="nl-BE" sz="2800" dirty="0" err="1">
                <a:latin typeface="Corbel" panose="020B0503020204020204" pitchFamily="34" charset="0"/>
                <a:sym typeface="Wingdings" panose="05000000000000000000" pitchFamily="2" charset="2"/>
              </a:rPr>
              <a:t>consumption</a:t>
            </a:r>
            <a:r>
              <a:rPr lang="nl-BE" sz="2800" dirty="0">
                <a:latin typeface="Corbel" panose="020B0503020204020204" pitchFamily="34" charset="0"/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E4676D6-DFD5-7708-8444-144182A6B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BCECC</a:t>
            </a:r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C05BC1D-D629-5D21-B22D-78E4DCCC1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3</a:t>
            </a:fld>
            <a:endParaRPr lang="nl-NL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FBC1000-BA28-1C24-A7A2-D277C29CC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Challenges</a:t>
            </a:r>
            <a:r>
              <a:rPr lang="nl-BE" dirty="0"/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917832E-2BE3-C0D1-D98A-F15F6EBAB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358" y="154000"/>
            <a:ext cx="3004000" cy="300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532F3D-14C5-3CAE-294B-1AFC739A12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2547"/>
          <a:stretch/>
        </p:blipFill>
        <p:spPr>
          <a:xfrm>
            <a:off x="6777926" y="3454964"/>
            <a:ext cx="5206419" cy="2535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54911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BE8116-9E7D-C6DE-BDF9-ED92F6C6B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Paul Krugman (18 </a:t>
            </a:r>
            <a:r>
              <a:rPr lang="en-US" dirty="0" err="1"/>
              <a:t>juli</a:t>
            </a:r>
            <a:r>
              <a:rPr lang="en-US" dirty="0"/>
              <a:t> 2013, </a:t>
            </a:r>
            <a:r>
              <a:rPr lang="en-US" i="1" dirty="0">
                <a:hlinkClick r:id="rId3"/>
              </a:rPr>
              <a:t>The New York Times</a:t>
            </a:r>
            <a:r>
              <a:rPr lang="en-US" dirty="0"/>
              <a:t>):</a:t>
            </a:r>
          </a:p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B9BF5A-654B-1A72-35F0-0C8FEA02A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BCECC</a:t>
            </a:r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EC0C8E-409F-5A81-69D9-ADF0DF7BD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4</a:t>
            </a:fld>
            <a:endParaRPr lang="nl-N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42BB14C-FCF9-8529-B0F8-730713FC2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Imbalanced growth</a:t>
            </a:r>
            <a:endParaRPr lang="en-GB" dirty="0"/>
          </a:p>
        </p:txBody>
      </p:sp>
      <p:pic>
        <p:nvPicPr>
          <p:cNvPr id="7" name="Picture 6" descr="A close up of text&#10;&#10;AI-generated content may be incorrect.">
            <a:extLst>
              <a:ext uri="{FF2B5EF4-FFF2-40B4-BE49-F238E27FC236}">
                <a16:creationId xmlns:a16="http://schemas.microsoft.com/office/drawing/2014/main" id="{2028753A-790C-6BDD-27DE-A079FCDC89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2468955"/>
            <a:ext cx="10692130" cy="369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56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0F333DA-1058-A724-F2E7-7145FB7BD2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800" y="1081058"/>
            <a:ext cx="10803328" cy="4587715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89D24E-8008-A0FB-82EB-4675EC850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BCECC</a:t>
            </a:r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EDD397-F4D6-A781-CDDF-9E280D3D7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5</a:t>
            </a:fld>
            <a:endParaRPr lang="nl-N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D8DD14D-4EAB-3B15-3D18-DA450BA6D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Imbalanced growth</a:t>
            </a:r>
            <a:endParaRPr lang="nl-B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9404F0-AB71-0F4E-074D-D7CABA9BA60D}"/>
              </a:ext>
            </a:extLst>
          </p:cNvPr>
          <p:cNvSpPr txBox="1"/>
          <p:nvPr/>
        </p:nvSpPr>
        <p:spPr>
          <a:xfrm>
            <a:off x="899999" y="5668773"/>
            <a:ext cx="112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 Time to boost domestic household consumption?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1167101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D3F30-A1DA-D6A5-5F6F-803ACF94C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diagram of a diagram&#10;&#10;AI-generated content may be incorrect.">
            <a:extLst>
              <a:ext uri="{FF2B5EF4-FFF2-40B4-BE49-F238E27FC236}">
                <a16:creationId xmlns:a16="http://schemas.microsoft.com/office/drawing/2014/main" id="{5A48FA92-ADCC-1988-1C33-456DBD13AF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6965"/>
            <a:ext cx="12155061" cy="4288054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EADBCD-92EA-539F-3540-AB703FE01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BCECC</a:t>
            </a:r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BFF0D8-5B40-0F41-3066-5AF1D6947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6</a:t>
            </a:fld>
            <a:endParaRPr lang="nl-N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49B3430-5805-7405-7E89-3ACC70B02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China’s industrial policy since 1978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85DBC4-2CFA-37CA-D655-26D637BA2916}"/>
              </a:ext>
            </a:extLst>
          </p:cNvPr>
          <p:cNvSpPr txBox="1"/>
          <p:nvPr/>
        </p:nvSpPr>
        <p:spPr>
          <a:xfrm>
            <a:off x="7635240" y="5471178"/>
            <a:ext cx="282825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2003/4-2012/13: Fourth generation of leaders  (under Hu Jintao and Wen Jiabao)</a:t>
            </a:r>
            <a:endParaRPr lang="en-GB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B3DBB73-711F-CBA2-407C-FB19C4CAC743}"/>
              </a:ext>
            </a:extLst>
          </p:cNvPr>
          <p:cNvSpPr/>
          <p:nvPr/>
        </p:nvSpPr>
        <p:spPr>
          <a:xfrm>
            <a:off x="6640830" y="4494864"/>
            <a:ext cx="1565910" cy="78982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295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5BBBDF1-25D1-39F6-2986-7AD9D40BD1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3031" y="1528719"/>
            <a:ext cx="6161753" cy="4464050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50E5CF-298F-D19C-0733-9B676DA1F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BCECC</a:t>
            </a:r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EE4BD-C3BE-FF64-86AD-CC5232B54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7</a:t>
            </a:fld>
            <a:endParaRPr lang="nl-N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AC28FC6-7C21-CDEB-4015-C310497DA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Industrial policy: Focus on innovation and technology (since 2006)</a:t>
            </a:r>
            <a:endParaRPr lang="nl-BE" dirty="0"/>
          </a:p>
        </p:txBody>
      </p:sp>
      <p:sp>
        <p:nvSpPr>
          <p:cNvPr id="8" name="Tijdelijke aanduiding voor inhoud 1">
            <a:extLst>
              <a:ext uri="{FF2B5EF4-FFF2-40B4-BE49-F238E27FC236}">
                <a16:creationId xmlns:a16="http://schemas.microsoft.com/office/drawing/2014/main" id="{E1AD8A61-DB64-13D8-A816-FE5DF3799604}"/>
              </a:ext>
            </a:extLst>
          </p:cNvPr>
          <p:cNvSpPr txBox="1">
            <a:spLocks/>
          </p:cNvSpPr>
          <p:nvPr/>
        </p:nvSpPr>
        <p:spPr>
          <a:xfrm>
            <a:off x="7220102" y="1792224"/>
            <a:ext cx="4514698" cy="36474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orbel" panose="020B0503020204020204" pitchFamily="34" charset="0"/>
                <a:sym typeface="Wingdings" panose="05000000000000000000" pitchFamily="2" charset="2"/>
              </a:rPr>
              <a:t>Relatively “aggressive” industrial policy</a:t>
            </a:r>
          </a:p>
          <a:p>
            <a:r>
              <a:rPr lang="en-US" b="1" dirty="0">
                <a:latin typeface="Corbel" panose="020B0503020204020204" pitchFamily="34" charset="0"/>
              </a:rPr>
              <a:t>2006</a:t>
            </a:r>
            <a:r>
              <a:rPr lang="en-US" dirty="0">
                <a:latin typeface="Corbel" panose="020B0503020204020204" pitchFamily="34" charset="0"/>
              </a:rPr>
              <a:t>: </a:t>
            </a:r>
            <a:r>
              <a:rPr lang="en-US" b="1" dirty="0">
                <a:latin typeface="Corbel" panose="020B0503020204020204" pitchFamily="34" charset="0"/>
              </a:rPr>
              <a:t>“Indigenous innovation” (</a:t>
            </a:r>
            <a:r>
              <a:rPr lang="zh-CN" altLang="en-US" b="1" dirty="0">
                <a:latin typeface="Corbel" panose="020B0503020204020204" pitchFamily="34" charset="0"/>
              </a:rPr>
              <a:t>自主创新</a:t>
            </a:r>
            <a:r>
              <a:rPr lang="en-US" altLang="zh-CN" b="1" dirty="0">
                <a:latin typeface="Corbel" panose="020B0503020204020204" pitchFamily="34" charset="0"/>
              </a:rPr>
              <a:t>, </a:t>
            </a:r>
            <a:r>
              <a:rPr lang="en-US" altLang="zh-CN" b="1" i="1" dirty="0" err="1">
                <a:latin typeface="Corbel" panose="020B0503020204020204" pitchFamily="34" charset="0"/>
              </a:rPr>
              <a:t>Zìzhǔ</a:t>
            </a:r>
            <a:r>
              <a:rPr lang="en-US" altLang="zh-CN" b="1" i="1" dirty="0">
                <a:latin typeface="Corbel" panose="020B0503020204020204" pitchFamily="34" charset="0"/>
              </a:rPr>
              <a:t> </a:t>
            </a:r>
            <a:r>
              <a:rPr lang="en-US" altLang="zh-CN" b="1" i="1" dirty="0" err="1">
                <a:latin typeface="Corbel" panose="020B0503020204020204" pitchFamily="34" charset="0"/>
              </a:rPr>
              <a:t>chuàngxīn</a:t>
            </a:r>
            <a:r>
              <a:rPr lang="en-US" b="1" dirty="0">
                <a:latin typeface="Corbel" panose="020B0503020204020204" pitchFamily="34" charset="0"/>
              </a:rPr>
              <a:t>)</a:t>
            </a:r>
          </a:p>
          <a:p>
            <a:pPr lvl="1"/>
            <a:r>
              <a:rPr lang="en-US" dirty="0">
                <a:latin typeface="Corbel" panose="020B0503020204020204" pitchFamily="34" charset="0"/>
              </a:rPr>
              <a:t>Note: Strong focus on self-sufficiency/autonomy.</a:t>
            </a:r>
          </a:p>
          <a:p>
            <a:pPr lvl="1"/>
            <a:r>
              <a:rPr lang="en-US" dirty="0">
                <a:latin typeface="Corbel" panose="020B0503020204020204" pitchFamily="34" charset="0"/>
              </a:rPr>
              <a:t>Introduced in the </a:t>
            </a:r>
            <a:r>
              <a:rPr lang="en-GB" dirty="0">
                <a:latin typeface="Corbel" panose="020B05030202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Medium- and Long-Term Plan for Science and Technology</a:t>
            </a:r>
            <a:r>
              <a:rPr lang="en-GB" u="sng" dirty="0">
                <a:latin typeface="Corbel" panose="020B0503020204020204" pitchFamily="34" charset="0"/>
              </a:rPr>
              <a:t> Development </a:t>
            </a:r>
            <a:r>
              <a:rPr lang="en-GB" dirty="0">
                <a:latin typeface="Corbel" panose="020B0503020204020204" pitchFamily="34" charset="0"/>
              </a:rPr>
              <a:t>(</a:t>
            </a:r>
            <a:r>
              <a:rPr lang="zh-CN" altLang="en-US" dirty="0">
                <a:latin typeface="Corbel" panose="020B0503020204020204" pitchFamily="34" charset="0"/>
              </a:rPr>
              <a:t>国家中长期科学和技术发展规划纲要</a:t>
            </a:r>
            <a:r>
              <a:rPr lang="en-US" altLang="zh-CN" dirty="0">
                <a:latin typeface="Corbel" panose="020B0503020204020204" pitchFamily="34" charset="0"/>
              </a:rPr>
              <a:t>) published in December </a:t>
            </a:r>
            <a:r>
              <a:rPr lang="en-US" altLang="zh-CN" b="1" dirty="0">
                <a:latin typeface="Corbel" panose="020B0503020204020204" pitchFamily="34" charset="0"/>
              </a:rPr>
              <a:t>2005</a:t>
            </a:r>
            <a:r>
              <a:rPr lang="en-US" altLang="zh-CN" dirty="0">
                <a:latin typeface="Corbel" panose="020B0503020204020204" pitchFamily="34" charset="0"/>
              </a:rPr>
              <a:t>. </a:t>
            </a:r>
            <a:endParaRPr lang="en-GB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762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4F124-5B8C-D9BF-504B-2930E868E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BCECC</a:t>
            </a:r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19C32B-19B6-F115-9896-FB1771224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8</a:t>
            </a:fld>
            <a:endParaRPr lang="nl-N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0CAD07A-D11C-2316-D7D7-AD8CDA70A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policy: Investment in R&amp;D</a:t>
            </a:r>
            <a:endParaRPr lang="nl-BE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8FC36C9-F0CE-E283-3EE8-E9458EEA01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000" y="1264465"/>
            <a:ext cx="6811203" cy="4836412"/>
          </a:xfrm>
        </p:spPr>
      </p:pic>
      <p:sp>
        <p:nvSpPr>
          <p:cNvPr id="10" name="Tijdelijke aanduiding voor inhoud 1">
            <a:extLst>
              <a:ext uri="{FF2B5EF4-FFF2-40B4-BE49-F238E27FC236}">
                <a16:creationId xmlns:a16="http://schemas.microsoft.com/office/drawing/2014/main" id="{C260BC0E-3A36-27EC-E2DB-E083183FF10D}"/>
              </a:ext>
            </a:extLst>
          </p:cNvPr>
          <p:cNvSpPr txBox="1">
            <a:spLocks/>
          </p:cNvSpPr>
          <p:nvPr/>
        </p:nvSpPr>
        <p:spPr>
          <a:xfrm>
            <a:off x="7336608" y="1792223"/>
            <a:ext cx="4279392" cy="39651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orbel" panose="020B0503020204020204" pitchFamily="34" charset="0"/>
                <a:sym typeface="Wingdings" panose="05000000000000000000" pitchFamily="2" charset="2"/>
              </a:rPr>
              <a:t>Self-sufficiency/autonomy in technological development</a:t>
            </a:r>
          </a:p>
          <a:p>
            <a:pPr lvl="1"/>
            <a:r>
              <a:rPr lang="en-US" dirty="0">
                <a:latin typeface="Corbel" panose="020B0503020204020204" pitchFamily="34" charset="0"/>
                <a:sym typeface="Wingdings" panose="05000000000000000000" pitchFamily="2" charset="2"/>
              </a:rPr>
              <a:t>Increase in R&amp;D expenditure.</a:t>
            </a:r>
          </a:p>
          <a:p>
            <a:pPr lvl="1"/>
            <a:r>
              <a:rPr lang="en-US" dirty="0">
                <a:latin typeface="Corbel" panose="020B0503020204020204" pitchFamily="34" charset="0"/>
                <a:sym typeface="Wingdings" panose="05000000000000000000" pitchFamily="2" charset="2"/>
              </a:rPr>
              <a:t>Reduction in import of foreign technology.</a:t>
            </a:r>
          </a:p>
          <a:p>
            <a:pPr lvl="1"/>
            <a:endParaRPr lang="en-US" dirty="0">
              <a:latin typeface="Corbel" panose="020B0503020204020204" pitchFamily="34" charset="0"/>
              <a:sym typeface="Wingdings" panose="05000000000000000000" pitchFamily="2" charset="2"/>
            </a:endParaRPr>
          </a:p>
          <a:p>
            <a:r>
              <a:rPr lang="en-US" dirty="0">
                <a:latin typeface="Corbel" panose="020B0503020204020204" pitchFamily="34" charset="0"/>
                <a:sym typeface="Wingdings" panose="05000000000000000000" pitchFamily="2" charset="2"/>
              </a:rPr>
              <a:t>15</a:t>
            </a:r>
            <a:r>
              <a:rPr lang="en-US" baseline="30000" dirty="0">
                <a:latin typeface="Corbel" panose="020B0503020204020204" pitchFamily="34" charset="0"/>
                <a:sym typeface="Wingdings" panose="05000000000000000000" pitchFamily="2" charset="2"/>
              </a:rPr>
              <a:t>th</a:t>
            </a:r>
            <a:r>
              <a:rPr lang="en-US" dirty="0">
                <a:latin typeface="Corbel" panose="020B0503020204020204" pitchFamily="34" charset="0"/>
                <a:sym typeface="Wingdings" panose="05000000000000000000" pitchFamily="2" charset="2"/>
              </a:rPr>
              <a:t> 5-year plan announces 7% increase per year in R&amp;D investments.</a:t>
            </a:r>
            <a:endParaRPr lang="nl-BE" dirty="0">
              <a:latin typeface="Corbel" panose="020B0503020204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51395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D7F0FAC-37C7-3C05-2F35-1DBD17A308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800" y="1212730"/>
            <a:ext cx="7918845" cy="4936229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4F124-5B8C-D9BF-504B-2930E868E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BCECC</a:t>
            </a:r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19C32B-19B6-F115-9896-FB1771224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9</a:t>
            </a:fld>
            <a:endParaRPr lang="nl-N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0CAD07A-D11C-2316-D7D7-AD8CDA70A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policy: “Strategic Emerging Industries”</a:t>
            </a:r>
            <a:endParaRPr lang="nl-BE" dirty="0"/>
          </a:p>
        </p:txBody>
      </p:sp>
      <p:sp>
        <p:nvSpPr>
          <p:cNvPr id="8" name="Tijdelijke aanduiding voor inhoud 1">
            <a:extLst>
              <a:ext uri="{FF2B5EF4-FFF2-40B4-BE49-F238E27FC236}">
                <a16:creationId xmlns:a16="http://schemas.microsoft.com/office/drawing/2014/main" id="{AB8CF5EA-3752-C1D7-330A-B1DB298E87C4}"/>
              </a:ext>
            </a:extLst>
          </p:cNvPr>
          <p:cNvSpPr txBox="1">
            <a:spLocks/>
          </p:cNvSpPr>
          <p:nvPr/>
        </p:nvSpPr>
        <p:spPr>
          <a:xfrm>
            <a:off x="8493644" y="1792224"/>
            <a:ext cx="3335034" cy="3647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Corbel" panose="020B0503020204020204" pitchFamily="34" charset="0"/>
                <a:sym typeface="Wingdings" panose="05000000000000000000" pitchFamily="2" charset="2"/>
              </a:rPr>
              <a:t> Investment in strategic emerging industries.</a:t>
            </a:r>
            <a:endParaRPr lang="nl-BE" dirty="0">
              <a:latin typeface="Corbel" panose="020B0503020204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62754792"/>
      </p:ext>
    </p:extLst>
  </p:cSld>
  <p:clrMapOvr>
    <a:masterClrMapping/>
  </p:clrMapOvr>
</p:sld>
</file>

<file path=ppt/theme/theme1.xml><?xml version="1.0" encoding="utf-8"?>
<a:theme xmlns:a="http://schemas.openxmlformats.org/drawingml/2006/main" name="KU Leuven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{BB4CD262-A876-BE42-9C59-043BB4E5FB2D}tf10001060</Template>
  <TotalTime>0</TotalTime>
  <Words>990</Words>
  <Application>Microsoft Office PowerPoint</Application>
  <PresentationFormat>Widescreen</PresentationFormat>
  <Paragraphs>160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ＭＳ Ｐゴシック</vt:lpstr>
      <vt:lpstr>Arial</vt:lpstr>
      <vt:lpstr>Arial Narrow</vt:lpstr>
      <vt:lpstr>Calibri</vt:lpstr>
      <vt:lpstr>Century Schoolbook</vt:lpstr>
      <vt:lpstr>Corbel</vt:lpstr>
      <vt:lpstr>Courier New</vt:lpstr>
      <vt:lpstr>Wingdings</vt:lpstr>
      <vt:lpstr>KU Leuven</vt:lpstr>
      <vt:lpstr>      China‘s 15th 5-year plan: A Belgian sectoral reading</vt:lpstr>
      <vt:lpstr>Is the Chinese economy a ticking timebomb?</vt:lpstr>
      <vt:lpstr>Challenges </vt:lpstr>
      <vt:lpstr>Imbalanced growth</vt:lpstr>
      <vt:lpstr>Imbalanced growth</vt:lpstr>
      <vt:lpstr>China’s industrial policy since 1978</vt:lpstr>
      <vt:lpstr>Industrial policy: Focus on innovation and technology (since 2006)</vt:lpstr>
      <vt:lpstr>Industrial policy: Investment in R&amp;D</vt:lpstr>
      <vt:lpstr>Industrial policy: “Strategic Emerging Industries”</vt:lpstr>
      <vt:lpstr>Industrial policy: From central to local</vt:lpstr>
      <vt:lpstr>Since 2023: “New Quality Productive Forces”</vt:lpstr>
      <vt:lpstr>15th 5-year plan</vt:lpstr>
      <vt:lpstr>15th 5-year plan</vt:lpstr>
      <vt:lpstr>15th 5-year plan</vt:lpstr>
      <vt:lpstr>15th 5-year plan</vt:lpstr>
      <vt:lpstr>15th 5-year plan</vt:lpstr>
      <vt:lpstr>PowerPoint Presentation</vt:lpstr>
      <vt:lpstr>Consequences for the West</vt:lpstr>
      <vt:lpstr>Risks, but also opportunities for Belgian companies</vt:lpstr>
      <vt:lpstr>What does China want?</vt:lpstr>
      <vt:lpstr>What does China want?</vt:lpstr>
      <vt:lpstr>Can we copy-paste China’s industrial policy model?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Valeria Zanier</dc:creator>
  <cp:lastModifiedBy>Dorien Emmers</cp:lastModifiedBy>
  <cp:revision>1129</cp:revision>
  <dcterms:created xsi:type="dcterms:W3CDTF">2018-02-15T10:23:04Z</dcterms:created>
  <dcterms:modified xsi:type="dcterms:W3CDTF">2026-04-23T07:40:22Z</dcterms:modified>
</cp:coreProperties>
</file>